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</p:sldIdLst>
  <p:sldSz cy="6858000" cx="9144000"/>
  <p:notesSz cx="6858000" cy="9144000"/>
  <p:embeddedFontLst>
    <p:embeddedFont>
      <p:font typeface="Roboto"/>
      <p:regular r:id="rId63"/>
      <p:bold r:id="rId64"/>
      <p:italic r:id="rId65"/>
      <p:boldItalic r:id="rId6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A9BCDD03-CE61-4ED4-98F6-52589A4B277E}">
  <a:tblStyle styleId="{A9BCDD03-CE61-4ED4-98F6-52589A4B277E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font" Target="fonts/Roboto-bold.fntdata"/><Relationship Id="rId63" Type="http://schemas.openxmlformats.org/officeDocument/2006/relationships/font" Target="fonts/Roboto-regular.fntdata"/><Relationship Id="rId22" Type="http://schemas.openxmlformats.org/officeDocument/2006/relationships/slide" Target="slides/slide17.xml"/><Relationship Id="rId66" Type="http://schemas.openxmlformats.org/officeDocument/2006/relationships/font" Target="fonts/Roboto-boldItalic.fntdata"/><Relationship Id="rId21" Type="http://schemas.openxmlformats.org/officeDocument/2006/relationships/slide" Target="slides/slide16.xml"/><Relationship Id="rId65" Type="http://schemas.openxmlformats.org/officeDocument/2006/relationships/font" Target="fonts/Roboto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wikiwand.com/zh/LibreOffice" TargetMode="Externa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Shape 3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Shape 3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Shape 3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Shape 4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Shape 4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Shape 4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Shape 4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Shape 4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Shape 4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Shape 4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Shape 4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Shape 5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Shape 5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Shape 5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u="sng">
                <a:solidFill>
                  <a:schemeClr val="hlink"/>
                </a:solidFill>
                <a:hlinkClick r:id="rId2"/>
              </a:rPr>
              <a:t>https://www.wikiwand.com/zh/LibreOffice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Shape 5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Shape 5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Shape 5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Shape 5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Shape 5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Shape 6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Shape 6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Shape 63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Shape 6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Shape 6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Shape 6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Shape 6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Shape 6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Shape 6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Shape 7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Shape 72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Shape 7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Shape 73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Shape 7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Shape 7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Shape 76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Shape 7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Shape 78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Shape 7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Shape 78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Shape 7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Shape 80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Shape 8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Shape 81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Shape 8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Shape 81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Shape 8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Shape 83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Shape 8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Shape 84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Shape 8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Shape 85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Shape 8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Shape 87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Shape 8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Shape 8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3.png"/><Relationship Id="rId3" Type="http://schemas.openxmlformats.org/officeDocument/2006/relationships/image" Target="../media/image0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7.png"/><Relationship Id="rId3" Type="http://schemas.openxmlformats.org/officeDocument/2006/relationships/image" Target="../media/image0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4.png"/><Relationship Id="rId3" Type="http://schemas.openxmlformats.org/officeDocument/2006/relationships/image" Target="../media/image0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Relationship Id="rId3" Type="http://schemas.openxmlformats.org/officeDocument/2006/relationships/image" Target="../media/image05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Relationship Id="rId3" Type="http://schemas.openxmlformats.org/officeDocument/2006/relationships/image" Target="../media/image0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Relationship Id="rId3" Type="http://schemas.openxmlformats.org/officeDocument/2006/relationships/image" Target="../media/image0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8.png"/><Relationship Id="rId3" Type="http://schemas.openxmlformats.org/officeDocument/2006/relationships/image" Target="../media/image0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8500" y="615400"/>
            <a:ext cx="1427024" cy="17412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>
            <p:ph type="ctrTitle"/>
          </p:nvPr>
        </p:nvSpPr>
        <p:spPr>
          <a:xfrm>
            <a:off x="598100" y="4502862"/>
            <a:ext cx="8222100" cy="1118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b="1"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598088" y="5757117"/>
            <a:ext cx="8222100" cy="577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>
                <a:solidFill>
                  <a:srgbClr val="006600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標題與內文 1 1 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833773"/>
            <a:ext cx="8520599" cy="661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62" name="Shape 62"/>
          <p:cNvSpPr txBox="1"/>
          <p:nvPr>
            <p:ph idx="1" type="subTitle"/>
          </p:nvPr>
        </p:nvSpPr>
        <p:spPr>
          <a:xfrm>
            <a:off x="311700" y="517575"/>
            <a:ext cx="8520599" cy="31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x="311700" y="1639966"/>
            <a:ext cx="3999899" cy="4451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buSzPct val="90000"/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64" name="Shape 64"/>
          <p:cNvSpPr txBox="1"/>
          <p:nvPr>
            <p:ph idx="3" type="body"/>
          </p:nvPr>
        </p:nvSpPr>
        <p:spPr>
          <a:xfrm>
            <a:off x="4832400" y="1639966"/>
            <a:ext cx="3999899" cy="4451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標題與內文 1 1 1 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833773"/>
            <a:ext cx="8520599" cy="661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311700" y="517575"/>
            <a:ext cx="8520599" cy="31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2" type="body"/>
          </p:nvPr>
        </p:nvSpPr>
        <p:spPr>
          <a:xfrm>
            <a:off x="311700" y="2568798"/>
            <a:ext cx="3999899" cy="3523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3" type="body"/>
          </p:nvPr>
        </p:nvSpPr>
        <p:spPr>
          <a:xfrm>
            <a:off x="4832400" y="2568798"/>
            <a:ext cx="3999899" cy="3523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71" name="Shape 71"/>
          <p:cNvSpPr txBox="1"/>
          <p:nvPr>
            <p:ph idx="4" type="subTitle"/>
          </p:nvPr>
        </p:nvSpPr>
        <p:spPr>
          <a:xfrm>
            <a:off x="311700" y="1495525"/>
            <a:ext cx="3999899" cy="10418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5" type="subTitle"/>
          </p:nvPr>
        </p:nvSpPr>
        <p:spPr>
          <a:xfrm>
            <a:off x="4832400" y="1495525"/>
            <a:ext cx="3999899" cy="10418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標題與內文 1 1 1 1 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833773"/>
            <a:ext cx="8520599" cy="661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76" name="Shape 76"/>
          <p:cNvSpPr txBox="1"/>
          <p:nvPr>
            <p:ph idx="1" type="subTitle"/>
          </p:nvPr>
        </p:nvSpPr>
        <p:spPr>
          <a:xfrm>
            <a:off x="311700" y="517575"/>
            <a:ext cx="8283599" cy="31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6521962"/>
            <a:ext cx="9144000" cy="336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4200" y="1318375"/>
            <a:ext cx="5199800" cy="51998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>
            <p:ph type="title"/>
          </p:nvPr>
        </p:nvSpPr>
        <p:spPr>
          <a:xfrm>
            <a:off x="311700" y="685216"/>
            <a:ext cx="8520599" cy="810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639833"/>
            <a:ext cx="8520599" cy="4451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實作時間">
    <p:bg>
      <p:bgPr>
        <a:noFill/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0" y="-225"/>
            <a:ext cx="3475500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6600"/>
              </a:solidFill>
            </a:endParaRPr>
          </a:p>
        </p:txBody>
      </p:sp>
      <p:sp>
        <p:nvSpPr>
          <p:cNvPr id="85" name="Shape 85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667025" y="685225"/>
            <a:ext cx="5165100" cy="5406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50000"/>
              </a:lnSpc>
              <a:spcBef>
                <a:spcPts val="0"/>
              </a:spcBef>
              <a:defRPr/>
            </a:lvl1pPr>
            <a:lvl2pPr lvl="1" rtl="0">
              <a:lnSpc>
                <a:spcPct val="150000"/>
              </a:lnSpc>
              <a:spcBef>
                <a:spcPts val="0"/>
              </a:spcBef>
              <a:defRPr/>
            </a:lvl2pPr>
            <a:lvl3pPr lvl="2" rtl="0">
              <a:lnSpc>
                <a:spcPct val="150000"/>
              </a:lnSpc>
              <a:spcBef>
                <a:spcPts val="0"/>
              </a:spcBef>
              <a:defRPr/>
            </a:lvl3pPr>
            <a:lvl4pPr lvl="3" rtl="0">
              <a:lnSpc>
                <a:spcPct val="150000"/>
              </a:lnSpc>
              <a:spcBef>
                <a:spcPts val="0"/>
              </a:spcBef>
              <a:defRPr/>
            </a:lvl4pPr>
            <a:lvl5pPr lvl="4" rtl="0">
              <a:lnSpc>
                <a:spcPct val="150000"/>
              </a:lnSpc>
              <a:spcBef>
                <a:spcPts val="0"/>
              </a:spcBef>
              <a:defRPr/>
            </a:lvl5pPr>
            <a:lvl6pPr lvl="5" rtl="0">
              <a:lnSpc>
                <a:spcPct val="150000"/>
              </a:lnSpc>
              <a:spcBef>
                <a:spcPts val="0"/>
              </a:spcBef>
              <a:defRPr/>
            </a:lvl6pPr>
            <a:lvl7pPr lvl="6" rtl="0">
              <a:lnSpc>
                <a:spcPct val="150000"/>
              </a:lnSpc>
              <a:spcBef>
                <a:spcPts val="0"/>
              </a:spcBef>
              <a:defRPr/>
            </a:lvl7pPr>
            <a:lvl8pPr lvl="7" rtl="0">
              <a:lnSpc>
                <a:spcPct val="150000"/>
              </a:lnSpc>
              <a:spcBef>
                <a:spcPts val="0"/>
              </a:spcBef>
              <a:defRPr/>
            </a:lvl8pPr>
            <a:lvl9pPr lvl="8" rtl="0">
              <a:lnSpc>
                <a:spcPct val="150000"/>
              </a:lnSpc>
              <a:spcBef>
                <a:spcPts val="0"/>
              </a:spcBef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</a:p>
        </p:txBody>
      </p:sp>
      <p:pic>
        <p:nvPicPr>
          <p:cNvPr id="88" name="Shape 8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08798" y="3333451"/>
            <a:ext cx="2903526" cy="275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685216"/>
            <a:ext cx="8520599" cy="810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639966"/>
            <a:ext cx="3999899" cy="4451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83333"/>
              <a:defRPr sz="2400"/>
            </a:lvl1pPr>
            <a:lvl2pPr lvl="1">
              <a:spcBef>
                <a:spcPts val="0"/>
              </a:spcBef>
              <a:buSzPct val="90000"/>
              <a:defRPr sz="20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92" name="Shape 92"/>
          <p:cNvSpPr txBox="1"/>
          <p:nvPr>
            <p:ph idx="2" type="body"/>
          </p:nvPr>
        </p:nvSpPr>
        <p:spPr>
          <a:xfrm>
            <a:off x="4832400" y="1639966"/>
            <a:ext cx="3999899" cy="4451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83333"/>
              <a:defRPr sz="2400"/>
            </a:lvl1pPr>
            <a:lvl2pPr lvl="1">
              <a:spcBef>
                <a:spcPts val="0"/>
              </a:spcBef>
              <a:defRPr sz="20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標題與兩欄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685216"/>
            <a:ext cx="8520599" cy="810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639975"/>
            <a:ext cx="8520599" cy="2158199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buSzPct val="90000"/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98" name="Shape 98"/>
          <p:cNvSpPr txBox="1"/>
          <p:nvPr>
            <p:ph idx="2" type="body"/>
          </p:nvPr>
        </p:nvSpPr>
        <p:spPr>
          <a:xfrm>
            <a:off x="311700" y="3942625"/>
            <a:ext cx="8520599" cy="2158199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buSzPct val="90000"/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標題與兩欄 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685216"/>
            <a:ext cx="8520599" cy="810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11700" y="2568798"/>
            <a:ext cx="3999899" cy="3523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x="4832400" y="2568798"/>
            <a:ext cx="3999899" cy="3523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104" name="Shape 104"/>
          <p:cNvSpPr txBox="1"/>
          <p:nvPr>
            <p:ph idx="3" type="subTitle"/>
          </p:nvPr>
        </p:nvSpPr>
        <p:spPr>
          <a:xfrm>
            <a:off x="311700" y="1495525"/>
            <a:ext cx="3999899" cy="10418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105" name="Shape 105"/>
          <p:cNvSpPr txBox="1"/>
          <p:nvPr>
            <p:ph idx="4" type="subTitle"/>
          </p:nvPr>
        </p:nvSpPr>
        <p:spPr>
          <a:xfrm>
            <a:off x="4832400" y="1495525"/>
            <a:ext cx="3999899" cy="10418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685216"/>
            <a:ext cx="8520599" cy="810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只有標題 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標題投影片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hape 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3700" y="615400"/>
            <a:ext cx="1427024" cy="174122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/>
          <p:nvPr>
            <p:ph type="ctrTitle"/>
          </p:nvPr>
        </p:nvSpPr>
        <p:spPr>
          <a:xfrm>
            <a:off x="598100" y="4730810"/>
            <a:ext cx="8222100" cy="890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b="1" sz="4200"/>
            </a:lvl1pPr>
            <a:lvl2pPr lvl="1" rtl="0">
              <a:spcBef>
                <a:spcPts val="0"/>
              </a:spcBef>
              <a:buSzPct val="100000"/>
              <a:defRPr sz="4200"/>
            </a:lvl2pPr>
            <a:lvl3pPr lvl="2" rtl="0">
              <a:spcBef>
                <a:spcPts val="0"/>
              </a:spcBef>
              <a:buSzPct val="100000"/>
              <a:defRPr sz="4200"/>
            </a:lvl3pPr>
            <a:lvl4pPr lvl="3" rtl="0">
              <a:spcBef>
                <a:spcPts val="0"/>
              </a:spcBef>
              <a:buSzPct val="100000"/>
              <a:defRPr sz="4200"/>
            </a:lvl4pPr>
            <a:lvl5pPr lvl="4" rtl="0">
              <a:spcBef>
                <a:spcPts val="0"/>
              </a:spcBef>
              <a:buSzPct val="100000"/>
              <a:defRPr sz="4200"/>
            </a:lvl5pPr>
            <a:lvl6pPr lvl="5" rtl="0">
              <a:spcBef>
                <a:spcPts val="0"/>
              </a:spcBef>
              <a:buSzPct val="100000"/>
              <a:defRPr sz="4200"/>
            </a:lvl6pPr>
            <a:lvl7pPr lvl="6" rtl="0">
              <a:spcBef>
                <a:spcPts val="0"/>
              </a:spcBef>
              <a:buSzPct val="100000"/>
              <a:defRPr sz="4200"/>
            </a:lvl7pPr>
            <a:lvl8pPr lvl="7" rtl="0">
              <a:spcBef>
                <a:spcPts val="0"/>
              </a:spcBef>
              <a:buSzPct val="100000"/>
              <a:defRPr sz="4200"/>
            </a:lvl8pPr>
            <a:lvl9pPr lvl="8" rtl="0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5621192"/>
            <a:ext cx="8222100" cy="577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19" name="Shape 19"/>
          <p:cNvSpPr txBox="1"/>
          <p:nvPr>
            <p:ph idx="2" type="subTitle"/>
          </p:nvPr>
        </p:nvSpPr>
        <p:spPr>
          <a:xfrm>
            <a:off x="598088" y="4153592"/>
            <a:ext cx="8222100" cy="577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b="1" sz="21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0" name="Shape 20"/>
          <p:cNvSpPr txBox="1"/>
          <p:nvPr/>
        </p:nvSpPr>
        <p:spPr>
          <a:xfrm>
            <a:off x="3402400" y="832000"/>
            <a:ext cx="4929000" cy="13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lang="zh-CN" sz="20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國立空中大學104學年度第二學期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zh-CN" sz="30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試算表應用實務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zh-CN" sz="30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LibreOffice Calc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只有標題 2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5629741"/>
            <a:ext cx="8520599" cy="810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740800"/>
            <a:ext cx="2807999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1954405"/>
            <a:ext cx="2807999" cy="4137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rgbClr val="D00000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490250" y="701800"/>
            <a:ext cx="5618700" cy="5454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pic>
        <p:nvPicPr>
          <p:cNvPr id="121" name="Shape 1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5478150" y="0"/>
            <a:ext cx="3665850" cy="366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6600"/>
              </a:solidFill>
            </a:endParaRPr>
          </a:p>
        </p:txBody>
      </p:sp>
      <p:cxnSp>
        <p:nvCxnSpPr>
          <p:cNvPr id="124" name="Shape 124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5" name="Shape 125"/>
          <p:cNvSpPr txBox="1"/>
          <p:nvPr>
            <p:ph type="title"/>
          </p:nvPr>
        </p:nvSpPr>
        <p:spPr>
          <a:xfrm>
            <a:off x="265500" y="1534800"/>
            <a:ext cx="4045199" cy="20858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26" name="Shape 126"/>
          <p:cNvSpPr txBox="1"/>
          <p:nvPr>
            <p:ph idx="1" type="subTitle"/>
          </p:nvPr>
        </p:nvSpPr>
        <p:spPr>
          <a:xfrm>
            <a:off x="265500" y="3692001"/>
            <a:ext cx="4045199" cy="1692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27" name="Shape 127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319500" y="5640766"/>
            <a:ext cx="5998800" cy="798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rgbClr val="006600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11700" y="1674733"/>
            <a:ext cx="8520599" cy="2707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311700" y="4492300"/>
            <a:ext cx="8520599" cy="1709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pic>
        <p:nvPicPr>
          <p:cNvPr id="136" name="Shape 1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5478150" y="0"/>
            <a:ext cx="3665850" cy="366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標題與內文 三欄 + 子標題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142" name="Shape 142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006600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143" name="Shape 143"/>
          <p:cNvSpPr txBox="1"/>
          <p:nvPr>
            <p:ph idx="2" type="body"/>
          </p:nvPr>
        </p:nvSpPr>
        <p:spPr>
          <a:xfrm>
            <a:off x="311700" y="2568799"/>
            <a:ext cx="2540700" cy="352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44" name="Shape 144"/>
          <p:cNvSpPr txBox="1"/>
          <p:nvPr>
            <p:ph idx="3" type="body"/>
          </p:nvPr>
        </p:nvSpPr>
        <p:spPr>
          <a:xfrm>
            <a:off x="3183201" y="2568799"/>
            <a:ext cx="2540699" cy="352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45" name="Shape 145"/>
          <p:cNvSpPr txBox="1"/>
          <p:nvPr>
            <p:ph idx="4" type="subTitle"/>
          </p:nvPr>
        </p:nvSpPr>
        <p:spPr>
          <a:xfrm>
            <a:off x="311700" y="1495525"/>
            <a:ext cx="2540700" cy="1041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146" name="Shape 146"/>
          <p:cNvSpPr txBox="1"/>
          <p:nvPr>
            <p:ph idx="5" type="subTitle"/>
          </p:nvPr>
        </p:nvSpPr>
        <p:spPr>
          <a:xfrm>
            <a:off x="3183201" y="1495525"/>
            <a:ext cx="2540699" cy="1041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147" name="Shape 147"/>
          <p:cNvSpPr txBox="1"/>
          <p:nvPr>
            <p:ph idx="6" type="body"/>
          </p:nvPr>
        </p:nvSpPr>
        <p:spPr>
          <a:xfrm>
            <a:off x="6054699" y="2568799"/>
            <a:ext cx="2540699" cy="352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48" name="Shape 148"/>
          <p:cNvSpPr txBox="1"/>
          <p:nvPr>
            <p:ph idx="7" type="subTitle"/>
          </p:nvPr>
        </p:nvSpPr>
        <p:spPr>
          <a:xfrm>
            <a:off x="6054699" y="1495525"/>
            <a:ext cx="2540699" cy="1041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標題與內文 三欄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311700" y="2568799"/>
            <a:ext cx="2540699" cy="3523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52" name="Shape 152"/>
          <p:cNvSpPr txBox="1"/>
          <p:nvPr>
            <p:ph idx="2" type="body"/>
          </p:nvPr>
        </p:nvSpPr>
        <p:spPr>
          <a:xfrm>
            <a:off x="3183201" y="2568799"/>
            <a:ext cx="2540699" cy="3523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53" name="Shape 153"/>
          <p:cNvSpPr txBox="1"/>
          <p:nvPr>
            <p:ph idx="3" type="subTitle"/>
          </p:nvPr>
        </p:nvSpPr>
        <p:spPr>
          <a:xfrm>
            <a:off x="311700" y="1495525"/>
            <a:ext cx="2540699" cy="10418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154" name="Shape 154"/>
          <p:cNvSpPr txBox="1"/>
          <p:nvPr>
            <p:ph idx="4" type="subTitle"/>
          </p:nvPr>
        </p:nvSpPr>
        <p:spPr>
          <a:xfrm>
            <a:off x="3183201" y="1495525"/>
            <a:ext cx="2540699" cy="10418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155" name="Shape 155"/>
          <p:cNvSpPr txBox="1"/>
          <p:nvPr>
            <p:ph idx="5" type="body"/>
          </p:nvPr>
        </p:nvSpPr>
        <p:spPr>
          <a:xfrm>
            <a:off x="6054699" y="2568799"/>
            <a:ext cx="2540699" cy="3523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56" name="Shape 156"/>
          <p:cNvSpPr txBox="1"/>
          <p:nvPr>
            <p:ph idx="6" type="subTitle"/>
          </p:nvPr>
        </p:nvSpPr>
        <p:spPr>
          <a:xfrm>
            <a:off x="6054699" y="1495525"/>
            <a:ext cx="2540699" cy="10418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157" name="Shape 157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結束：下課">
    <p:bg>
      <p:bgPr>
        <a:solidFill>
          <a:srgbClr val="006600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pic>
        <p:nvPicPr>
          <p:cNvPr id="160" name="Shape 1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5478150" y="0"/>
            <a:ext cx="3665850" cy="366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3186550" y="1939650"/>
            <a:ext cx="5633700" cy="29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0" sz="2800">
              <a:solidFill>
                <a:schemeClr val="lt1"/>
              </a:solidFill>
            </a:endParaRPr>
          </a:p>
        </p:txBody>
      </p:sp>
      <p:grpSp>
        <p:nvGrpSpPr>
          <p:cNvPr id="162" name="Shape 162"/>
          <p:cNvGrpSpPr/>
          <p:nvPr/>
        </p:nvGrpSpPr>
        <p:grpSpPr>
          <a:xfrm>
            <a:off x="356275" y="2538300"/>
            <a:ext cx="2563200" cy="1781400"/>
            <a:chOff x="3839700" y="890650"/>
            <a:chExt cx="2563200" cy="1781400"/>
          </a:xfrm>
        </p:grpSpPr>
        <p:sp>
          <p:nvSpPr>
            <p:cNvPr id="163" name="Shape 163"/>
            <p:cNvSpPr/>
            <p:nvPr/>
          </p:nvSpPr>
          <p:spPr>
            <a:xfrm>
              <a:off x="3839700" y="890650"/>
              <a:ext cx="2563200" cy="1781400"/>
            </a:xfrm>
            <a:prstGeom prst="roundRect">
              <a:avLst>
                <a:gd fmla="val 16667" name="adj"/>
              </a:avLst>
            </a:prstGeom>
            <a:solidFill>
              <a:srgbClr val="313039"/>
            </a:solidFill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pic>
          <p:nvPicPr>
            <p:cNvPr id="164" name="Shape 16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59825" y="1019300"/>
              <a:ext cx="2286000" cy="1524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5" name="Shape 165"/>
          <p:cNvSpPr/>
          <p:nvPr/>
        </p:nvSpPr>
        <p:spPr>
          <a:xfrm>
            <a:off x="449125" y="1084075"/>
            <a:ext cx="2377500" cy="1068300"/>
          </a:xfrm>
          <a:prstGeom prst="wedgeRoundRectCallout">
            <a:avLst>
              <a:gd fmla="val -11008" name="adj1"/>
              <a:gd fmla="val 72065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4000"/>
              <a:t>下課囉！</a:t>
            </a:r>
          </a:p>
        </p:txBody>
      </p:sp>
      <p:sp>
        <p:nvSpPr>
          <p:cNvPr id="166" name="Shape 166"/>
          <p:cNvSpPr txBox="1"/>
          <p:nvPr>
            <p:ph idx="1" type="subTitle"/>
          </p:nvPr>
        </p:nvSpPr>
        <p:spPr>
          <a:xfrm>
            <a:off x="2444350" y="4839200"/>
            <a:ext cx="6375900" cy="154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r">
              <a:lnSpc>
                <a:spcPct val="100000"/>
              </a:lnSpc>
              <a:spcBef>
                <a:spcPts val="0"/>
              </a:spcBef>
              <a:buNone/>
              <a:defRPr b="1" sz="3600">
                <a:solidFill>
                  <a:srgbClr val="FFFF00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buNone/>
              <a:defRPr b="1" sz="3600">
                <a:solidFill>
                  <a:srgbClr val="FFFF00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buNone/>
              <a:defRPr b="1" sz="3600">
                <a:solidFill>
                  <a:srgbClr val="FFFF00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buNone/>
              <a:defRPr b="1" sz="3600">
                <a:solidFill>
                  <a:srgbClr val="FFFF00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buNone/>
              <a:defRPr b="1" sz="3600">
                <a:solidFill>
                  <a:srgbClr val="FFFF00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buNone/>
              <a:defRPr b="1" sz="3600">
                <a:solidFill>
                  <a:srgbClr val="FFFF00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buNone/>
              <a:defRPr b="1" sz="3600">
                <a:solidFill>
                  <a:srgbClr val="FFFF00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buNone/>
              <a:defRPr b="1" sz="3600">
                <a:solidFill>
                  <a:srgbClr val="FFFF00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buNone/>
              <a:defRPr b="1" sz="3600">
                <a:solidFill>
                  <a:srgbClr val="FFFF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區段標題 1">
    <p:bg>
      <p:bgPr>
        <a:solidFill>
          <a:srgbClr val="006600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487" y="2558388"/>
            <a:ext cx="1427024" cy="174122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/>
          <p:nvPr>
            <p:ph type="title"/>
          </p:nvPr>
        </p:nvSpPr>
        <p:spPr>
          <a:xfrm>
            <a:off x="2431475" y="2869800"/>
            <a:ext cx="6388800" cy="1118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25" name="Shape 25"/>
          <p:cNvSpPr txBox="1"/>
          <p:nvPr>
            <p:ph idx="1" type="subTitle"/>
          </p:nvPr>
        </p:nvSpPr>
        <p:spPr>
          <a:xfrm>
            <a:off x="2431475" y="4114625"/>
            <a:ext cx="6388800" cy="1424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/>
        </p:txBody>
      </p:sp>
      <p:pic>
        <p:nvPicPr>
          <p:cNvPr id="26" name="Shape 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5478150" y="0"/>
            <a:ext cx="3665850" cy="366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區段標題 1 1">
    <p:bg>
      <p:bgPr>
        <a:solidFill>
          <a:srgbClr val="006600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2431475" y="2869800"/>
            <a:ext cx="6388800" cy="1118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30" name="Shape 30"/>
          <p:cNvSpPr txBox="1"/>
          <p:nvPr>
            <p:ph idx="1" type="subTitle"/>
          </p:nvPr>
        </p:nvSpPr>
        <p:spPr>
          <a:xfrm>
            <a:off x="2431475" y="1318375"/>
            <a:ext cx="6388800" cy="14249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pic>
        <p:nvPicPr>
          <p:cNvPr id="31" name="Shape 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487" y="2558388"/>
            <a:ext cx="1427024" cy="174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5478150" y="0"/>
            <a:ext cx="3665850" cy="366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區段標題 1 1 1">
    <p:bg>
      <p:bgPr>
        <a:solidFill>
          <a:srgbClr val="FFFFFF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0" y="6521962"/>
            <a:ext cx="9144000" cy="335991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5" name="Shape 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44200" y="1318375"/>
            <a:ext cx="5199800" cy="519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 txBox="1"/>
          <p:nvPr>
            <p:ph type="title"/>
          </p:nvPr>
        </p:nvSpPr>
        <p:spPr>
          <a:xfrm>
            <a:off x="2431475" y="2869800"/>
            <a:ext cx="6388800" cy="1118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buSzPct val="100000"/>
              <a:defRPr sz="4200"/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431475" y="1318375"/>
            <a:ext cx="6388800" cy="14249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74E13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rgbClr val="274E13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rgbClr val="274E13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rgbClr val="274E13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rgbClr val="274E13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rgbClr val="274E13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rgbClr val="274E13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rgbClr val="274E13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rgbClr val="274E13"/>
                </a:solidFill>
              </a:defRPr>
            </a:lvl9pPr>
          </a:lstStyle>
          <a:p/>
        </p:txBody>
      </p:sp>
      <p:pic>
        <p:nvPicPr>
          <p:cNvPr id="39" name="Shape 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487" y="2558388"/>
            <a:ext cx="1427024" cy="174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區段標題 1 1 1 1">
    <p:bg>
      <p:bgPr>
        <a:solidFill>
          <a:srgbClr val="FFFFFF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6521962"/>
            <a:ext cx="9144000" cy="336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2" name="Shape 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44200" y="1318375"/>
            <a:ext cx="5199800" cy="51998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/>
          <p:nvPr>
            <p:ph type="title"/>
          </p:nvPr>
        </p:nvSpPr>
        <p:spPr>
          <a:xfrm>
            <a:off x="700425" y="2869800"/>
            <a:ext cx="8119799" cy="1118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buSzPct val="100000"/>
              <a:defRPr sz="4200"/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700425" y="1318375"/>
            <a:ext cx="8119799" cy="14249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74E13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rgbClr val="006600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598100" y="2869796"/>
            <a:ext cx="8222100" cy="1118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pic>
        <p:nvPicPr>
          <p:cNvPr id="49" name="Shape 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5478150" y="0"/>
            <a:ext cx="3665850" cy="366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標題與內文 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311700" y="685216"/>
            <a:ext cx="8520599" cy="810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311700" y="1639833"/>
            <a:ext cx="8520599" cy="4451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spcAft>
                <a:spcPts val="1000"/>
              </a:spcAft>
              <a:buChar char="●"/>
              <a:defRPr/>
            </a:lvl1pPr>
            <a:lvl2pPr lvl="1" rtl="0">
              <a:spcBef>
                <a:spcPts val="0"/>
              </a:spcBef>
              <a:spcAft>
                <a:spcPts val="1600"/>
              </a:spcAft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標題與內文 1 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311700" y="833773"/>
            <a:ext cx="8520599" cy="661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11700" y="1639833"/>
            <a:ext cx="8520599" cy="4451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spcAft>
                <a:spcPts val="1000"/>
              </a:spcAft>
              <a:buChar char="●"/>
              <a:defRPr/>
            </a:lvl1pPr>
            <a:lvl2pPr lvl="1" rtl="0">
              <a:spcBef>
                <a:spcPts val="0"/>
              </a:spcBef>
              <a:spcAft>
                <a:spcPts val="1600"/>
              </a:spcAft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58" name="Shape 58"/>
          <p:cNvSpPr txBox="1"/>
          <p:nvPr>
            <p:ph idx="2" type="subTitle"/>
          </p:nvPr>
        </p:nvSpPr>
        <p:spPr>
          <a:xfrm>
            <a:off x="311700" y="517575"/>
            <a:ext cx="8520599" cy="31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0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theme" Target="../theme/theme2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685216"/>
            <a:ext cx="8520599" cy="810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rgbClr val="006600"/>
              </a:buClr>
              <a:buSzPct val="100000"/>
              <a:buFont typeface="Microsoft Yahei"/>
              <a:buNone/>
              <a:defRPr b="1" sz="3600">
                <a:solidFill>
                  <a:srgbClr val="00660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Microsoft Yahei"/>
              <a:buNone/>
              <a:defRPr sz="3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Microsoft Yahei"/>
              <a:buNone/>
              <a:defRPr sz="3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Microsoft Yahei"/>
              <a:buNone/>
              <a:defRPr sz="3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Microsoft Yahei"/>
              <a:buNone/>
              <a:defRPr sz="3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Microsoft Yahei"/>
              <a:buNone/>
              <a:defRPr sz="3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Microsoft Yahei"/>
              <a:buNone/>
              <a:defRPr sz="3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Microsoft Yahei"/>
              <a:buNone/>
              <a:defRPr sz="3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Microsoft Yahei"/>
              <a:buNone/>
              <a:defRPr sz="3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639833"/>
            <a:ext cx="8520599" cy="445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6600"/>
              </a:buClr>
              <a:buSzPct val="85714"/>
              <a:buFont typeface="SimHei"/>
              <a:defRPr sz="2800">
                <a:solidFill>
                  <a:schemeClr val="dk2"/>
                </a:solidFill>
                <a:latin typeface="SimHei"/>
                <a:ea typeface="SimHei"/>
                <a:cs typeface="SimHei"/>
                <a:sym typeface="SimHe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6600"/>
              </a:buClr>
              <a:buSzPct val="83333"/>
              <a:buFont typeface="SimHei"/>
              <a:defRPr sz="2400">
                <a:solidFill>
                  <a:schemeClr val="dk2"/>
                </a:solidFill>
                <a:latin typeface="SimHei"/>
                <a:ea typeface="SimHei"/>
                <a:cs typeface="SimHei"/>
                <a:sym typeface="SimHe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6600"/>
              </a:buClr>
              <a:buSzPct val="100000"/>
              <a:buFont typeface="SimHei"/>
              <a:defRPr sz="2400">
                <a:solidFill>
                  <a:schemeClr val="dk2"/>
                </a:solidFill>
                <a:latin typeface="SimHei"/>
                <a:ea typeface="SimHei"/>
                <a:cs typeface="SimHei"/>
                <a:sym typeface="SimHe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imHei"/>
              <a:defRPr sz="2400">
                <a:solidFill>
                  <a:schemeClr val="dk2"/>
                </a:solidFill>
                <a:latin typeface="SimHei"/>
                <a:ea typeface="SimHei"/>
                <a:cs typeface="SimHei"/>
                <a:sym typeface="SimHe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imHei"/>
              <a:defRPr sz="2400">
                <a:solidFill>
                  <a:schemeClr val="dk2"/>
                </a:solidFill>
                <a:latin typeface="SimHei"/>
                <a:ea typeface="SimHei"/>
                <a:cs typeface="SimHei"/>
                <a:sym typeface="SimHe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imHei"/>
              <a:defRPr sz="2400">
                <a:solidFill>
                  <a:schemeClr val="dk2"/>
                </a:solidFill>
                <a:latin typeface="SimHei"/>
                <a:ea typeface="SimHei"/>
                <a:cs typeface="SimHei"/>
                <a:sym typeface="SimHe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imHei"/>
              <a:defRPr sz="2400">
                <a:solidFill>
                  <a:schemeClr val="dk2"/>
                </a:solidFill>
                <a:latin typeface="SimHei"/>
                <a:ea typeface="SimHei"/>
                <a:cs typeface="SimHei"/>
                <a:sym typeface="SimHe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imHei"/>
              <a:defRPr sz="2400">
                <a:solidFill>
                  <a:schemeClr val="dk2"/>
                </a:solidFill>
                <a:latin typeface="SimHei"/>
                <a:ea typeface="SimHei"/>
                <a:cs typeface="SimHei"/>
                <a:sym typeface="SimHe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imHei"/>
              <a:defRPr sz="2400">
                <a:solidFill>
                  <a:schemeClr val="dk2"/>
                </a:solidFill>
                <a:latin typeface="SimHei"/>
                <a:ea typeface="SimHei"/>
                <a:cs typeface="SimHei"/>
                <a:sym typeface="SimHe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zh-C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hyperlink" Target="mailto:pudding@nccu.edu.tw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22.png"/><Relationship Id="rId5" Type="http://schemas.openxmlformats.org/officeDocument/2006/relationships/image" Target="../media/image45.png"/><Relationship Id="rId6" Type="http://schemas.openxmlformats.org/officeDocument/2006/relationships/image" Target="../media/image35.png"/><Relationship Id="rId7" Type="http://schemas.openxmlformats.org/officeDocument/2006/relationships/image" Target="../media/image23.jpg"/><Relationship Id="rId8" Type="http://schemas.openxmlformats.org/officeDocument/2006/relationships/image" Target="../media/image27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Relationship Id="rId6" Type="http://schemas.openxmlformats.org/officeDocument/2006/relationships/image" Target="../media/image28.png"/><Relationship Id="rId7" Type="http://schemas.openxmlformats.org/officeDocument/2006/relationships/image" Target="../media/image30.png"/><Relationship Id="rId8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png"/><Relationship Id="rId4" Type="http://schemas.openxmlformats.org/officeDocument/2006/relationships/image" Target="../media/image33.png"/><Relationship Id="rId5" Type="http://schemas.openxmlformats.org/officeDocument/2006/relationships/image" Target="../media/image38.png"/><Relationship Id="rId6" Type="http://schemas.openxmlformats.org/officeDocument/2006/relationships/image" Target="../media/image32.png"/><Relationship Id="rId7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rive.google.com/open?id=0B5UXWzdIPpm0ZV9abUh6VnNyYlE" TargetMode="External"/><Relationship Id="rId4" Type="http://schemas.openxmlformats.org/officeDocument/2006/relationships/hyperlink" Target="http://blog.pulipuli.info/2016/04/libreoffice-portable-libreoffice.html" TargetMode="External"/><Relationship Id="rId5" Type="http://schemas.openxmlformats.org/officeDocument/2006/relationships/hyperlink" Target="https://drive.google.com/open?id=0B5UXWzdIPpm0ZV9abUh6VnNyYlE" TargetMode="External"/><Relationship Id="rId6" Type="http://schemas.openxmlformats.org/officeDocument/2006/relationships/image" Target="../media/image3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1.png"/><Relationship Id="rId4" Type="http://schemas.openxmlformats.org/officeDocument/2006/relationships/image" Target="../media/image3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0.png"/><Relationship Id="rId4" Type="http://schemas.openxmlformats.org/officeDocument/2006/relationships/image" Target="../media/image32.png"/><Relationship Id="rId5" Type="http://schemas.openxmlformats.org/officeDocument/2006/relationships/image" Target="../media/image3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7.png"/><Relationship Id="rId4" Type="http://schemas.openxmlformats.org/officeDocument/2006/relationships/image" Target="../media/image3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2.png"/><Relationship Id="rId4" Type="http://schemas.openxmlformats.org/officeDocument/2006/relationships/image" Target="../media/image4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5.png"/><Relationship Id="rId4" Type="http://schemas.openxmlformats.org/officeDocument/2006/relationships/image" Target="../media/image44.png"/><Relationship Id="rId5" Type="http://schemas.openxmlformats.org/officeDocument/2006/relationships/image" Target="../media/image5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0.png"/><Relationship Id="rId4" Type="http://schemas.openxmlformats.org/officeDocument/2006/relationships/image" Target="../media/image5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2.png"/><Relationship Id="rId4" Type="http://schemas.openxmlformats.org/officeDocument/2006/relationships/image" Target="../media/image5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4.png"/><Relationship Id="rId4" Type="http://schemas.openxmlformats.org/officeDocument/2006/relationships/image" Target="../media/image5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5.png"/><Relationship Id="rId4" Type="http://schemas.openxmlformats.org/officeDocument/2006/relationships/image" Target="../media/image5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9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7" Type="http://schemas.openxmlformats.org/officeDocument/2006/relationships/image" Target="../media/image1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7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1.png"/><Relationship Id="rId4" Type="http://schemas.openxmlformats.org/officeDocument/2006/relationships/image" Target="../media/image6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6.png"/><Relationship Id="rId4" Type="http://schemas.openxmlformats.org/officeDocument/2006/relationships/image" Target="../media/image6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64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63.png"/><Relationship Id="rId4" Type="http://schemas.openxmlformats.org/officeDocument/2006/relationships/image" Target="../media/image64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6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69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70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68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66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65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7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ctrTitle"/>
          </p:nvPr>
        </p:nvSpPr>
        <p:spPr>
          <a:xfrm>
            <a:off x="598100" y="4730810"/>
            <a:ext cx="8222100" cy="890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操作介面與資料檢視</a:t>
            </a:r>
          </a:p>
        </p:txBody>
      </p:sp>
      <p:sp>
        <p:nvSpPr>
          <p:cNvPr id="172" name="Shape 172"/>
          <p:cNvSpPr txBox="1"/>
          <p:nvPr>
            <p:ph idx="1" type="subTitle"/>
          </p:nvPr>
        </p:nvSpPr>
        <p:spPr>
          <a:xfrm>
            <a:off x="598100" y="5621196"/>
            <a:ext cx="8222100" cy="318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講師 布丁老師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/>
              <a:t> </a:t>
            </a:r>
          </a:p>
        </p:txBody>
      </p:sp>
      <p:sp>
        <p:nvSpPr>
          <p:cNvPr id="173" name="Shape 173"/>
          <p:cNvSpPr txBox="1"/>
          <p:nvPr>
            <p:ph idx="2" type="subTitle"/>
          </p:nvPr>
        </p:nvSpPr>
        <p:spPr>
          <a:xfrm>
            <a:off x="598088" y="4153592"/>
            <a:ext cx="8222100" cy="577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面授課程 第1堂 (2016/5/2)</a:t>
            </a:r>
          </a:p>
        </p:txBody>
      </p:sp>
      <p:grpSp>
        <p:nvGrpSpPr>
          <p:cNvPr id="174" name="Shape 174"/>
          <p:cNvGrpSpPr/>
          <p:nvPr/>
        </p:nvGrpSpPr>
        <p:grpSpPr>
          <a:xfrm>
            <a:off x="5197700" y="6132300"/>
            <a:ext cx="3622499" cy="268250"/>
            <a:chOff x="4551275" y="4148750"/>
            <a:chExt cx="3622499" cy="268250"/>
          </a:xfrm>
        </p:grpSpPr>
        <p:pic>
          <p:nvPicPr>
            <p:cNvPr id="175" name="Shape 17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623462" y="4171000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Shape 176"/>
            <p:cNvSpPr txBox="1"/>
            <p:nvPr/>
          </p:nvSpPr>
          <p:spPr>
            <a:xfrm>
              <a:off x="4551275" y="4153600"/>
              <a:ext cx="1072200" cy="26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algn="r">
                <a:spcBef>
                  <a:spcPts val="0"/>
                </a:spcBef>
                <a:buNone/>
              </a:pPr>
              <a:r>
                <a:rPr lang="zh-CN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電子信箱</a:t>
              </a:r>
            </a:p>
          </p:txBody>
        </p:sp>
        <p:sp>
          <p:nvSpPr>
            <p:cNvPr id="177" name="Shape 177"/>
            <p:cNvSpPr txBox="1"/>
            <p:nvPr/>
          </p:nvSpPr>
          <p:spPr>
            <a:xfrm>
              <a:off x="5852075" y="4148750"/>
              <a:ext cx="2321699" cy="26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zh-CN" u="sng">
                  <a:solidFill>
                    <a:srgbClr val="0000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  <a:hlinkClick r:id="rId4"/>
                </a:rPr>
                <a:t>pudding@nccu.edu.tw</a:t>
              </a:r>
            </a:p>
          </p:txBody>
        </p:sp>
      </p:grpSp>
      <p:sp>
        <p:nvSpPr>
          <p:cNvPr id="178" name="Shape 178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83" name="Shape 2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0974" y="2537420"/>
            <a:ext cx="3542746" cy="355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價格</a:t>
            </a:r>
          </a:p>
        </p:txBody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6" name="Shape 28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287" name="Shape 287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>
                <a:latin typeface="Arial"/>
                <a:ea typeface="Arial"/>
                <a:cs typeface="Arial"/>
                <a:sym typeface="Arial"/>
              </a:rPr>
              <a:t>Microsoft</a:t>
            </a:r>
          </a:p>
          <a:p>
            <a:pPr lvl="0">
              <a:spcBef>
                <a:spcPts val="0"/>
              </a:spcBef>
              <a:buNone/>
            </a:pPr>
            <a:r>
              <a:rPr lang="zh-CN">
                <a:latin typeface="Arial"/>
                <a:ea typeface="Arial"/>
                <a:cs typeface="Arial"/>
                <a:sym typeface="Arial"/>
              </a:rPr>
              <a:t>Office</a:t>
            </a:r>
          </a:p>
        </p:txBody>
      </p:sp>
      <p:sp>
        <p:nvSpPr>
          <p:cNvPr id="288" name="Shape 288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>
                <a:latin typeface="Arial"/>
                <a:ea typeface="Arial"/>
                <a:cs typeface="Arial"/>
                <a:sym typeface="Arial"/>
              </a:rPr>
              <a:t>LibreOffice</a:t>
            </a:r>
          </a:p>
        </p:txBody>
      </p:sp>
      <p:pic>
        <p:nvPicPr>
          <p:cNvPr id="289" name="Shape 2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150" y="2537425"/>
            <a:ext cx="3429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/>
          <p:nvPr/>
        </p:nvSpPr>
        <p:spPr>
          <a:xfrm>
            <a:off x="810500" y="5513425"/>
            <a:ext cx="1638000" cy="6546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000">
                <a:solidFill>
                  <a:srgbClr val="FFFFFF"/>
                </a:solidFill>
              </a:rPr>
              <a:t>$7999</a:t>
            </a:r>
          </a:p>
        </p:txBody>
      </p:sp>
      <p:sp>
        <p:nvSpPr>
          <p:cNvPr id="291" name="Shape 291"/>
          <p:cNvSpPr/>
          <p:nvPr/>
        </p:nvSpPr>
        <p:spPr>
          <a:xfrm>
            <a:off x="6013350" y="5513425"/>
            <a:ext cx="1638000" cy="6546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000">
                <a:solidFill>
                  <a:srgbClr val="FFFFFF"/>
                </a:solidFill>
              </a:rPr>
              <a:t>免費</a:t>
            </a:r>
          </a:p>
        </p:txBody>
      </p:sp>
      <p:pic>
        <p:nvPicPr>
          <p:cNvPr id="292" name="Shape 2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303475" y="11189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檔案支援</a:t>
            </a:r>
          </a:p>
        </p:txBody>
      </p:sp>
      <p:sp>
        <p:nvSpPr>
          <p:cNvPr id="298" name="Shape 29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chemeClr val="lt1"/>
                </a:solidFill>
              </a:rPr>
              <a:t>‹#›</a:t>
            </a:fld>
          </a:p>
        </p:txBody>
      </p:sp>
      <p:graphicFrame>
        <p:nvGraphicFramePr>
          <p:cNvPr id="299" name="Shape 299"/>
          <p:cNvGraphicFramePr/>
          <p:nvPr/>
        </p:nvGraphicFramePr>
        <p:xfrm>
          <a:off x="311700" y="1639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{A9BCDD03-CE61-4ED4-98F6-52589A4B277E}</a:tableStyleId>
              </a:tblPr>
              <a:tblGrid>
                <a:gridCol w="3078725"/>
                <a:gridCol w="3172125"/>
                <a:gridCol w="2238325"/>
              </a:tblGrid>
              <a:tr h="60095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zh-CN" sz="3000"/>
                        <a:t>檔案格式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zh-CN" sz="3000">
                          <a:solidFill>
                            <a:srgbClr val="434343"/>
                          </a:solidFill>
                        </a:rPr>
                        <a:t>Microsoft Office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zh-CN" sz="3000">
                          <a:solidFill>
                            <a:srgbClr val="434343"/>
                          </a:solidFill>
                        </a:rPr>
                        <a:t>LibreOffice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18375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zh-CN" sz="2400"/>
                        <a:t>Microsoft Office檔案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30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zh-CN" sz="2000"/>
                        <a:t>※大部分相容</a:t>
                      </a:r>
                    </a:p>
                  </a:txBody>
                  <a:tcPr marT="91425" marB="91425" marR="91425" marL="91425" anchor="b">
                    <a:solidFill>
                      <a:srgbClr val="FFFFFF"/>
                    </a:solidFill>
                  </a:tcPr>
                </a:tc>
              </a:tr>
              <a:tr h="217065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zh-CN" sz="3000"/>
                        <a:t>開放文件格式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zh-CN" sz="2000"/>
                        <a:t>※2007以後才有支援</a:t>
                      </a:r>
                    </a:p>
                  </a:txBody>
                  <a:tcPr marT="91425" marB="91425" marR="91425" marL="91425" anchor="b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30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00" name="Shape 3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924800" y="89065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0025" y="4451525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20025" y="2363925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Shape 3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04525" y="2363925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04525" y="4451525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Shape 3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6487" y="2819399"/>
            <a:ext cx="1811406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1870" y="4729420"/>
            <a:ext cx="3020425" cy="129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Shape 311"/>
          <p:cNvPicPr preferRelativeResize="0"/>
          <p:nvPr/>
        </p:nvPicPr>
        <p:blipFill rotWithShape="1">
          <a:blip r:embed="rId3">
            <a:alphaModFix/>
          </a:blip>
          <a:srcRect b="81871" l="0" r="49336" t="0"/>
          <a:stretch/>
        </p:blipFill>
        <p:spPr>
          <a:xfrm>
            <a:off x="311700" y="5042500"/>
            <a:ext cx="3955849" cy="113239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Shape 312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版本</a:t>
            </a:r>
          </a:p>
        </p:txBody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網頁截圖</a:t>
            </a:r>
          </a:p>
        </p:txBody>
      </p:sp>
      <p:sp>
        <p:nvSpPr>
          <p:cNvPr id="314" name="Shape 31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315" name="Shape 315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>
                <a:latin typeface="Arial"/>
                <a:ea typeface="Arial"/>
                <a:cs typeface="Arial"/>
                <a:sym typeface="Arial"/>
              </a:rPr>
              <a:t>Microsoft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>
                <a:latin typeface="Arial"/>
                <a:ea typeface="Arial"/>
                <a:cs typeface="Arial"/>
                <a:sym typeface="Arial"/>
              </a:rPr>
              <a:t>Office</a:t>
            </a:r>
          </a:p>
        </p:txBody>
      </p:sp>
      <p:sp>
        <p:nvSpPr>
          <p:cNvPr id="316" name="Shape 316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網頁截圖</a:t>
            </a:r>
          </a:p>
        </p:txBody>
      </p:sp>
      <p:sp>
        <p:nvSpPr>
          <p:cNvPr id="317" name="Shape 317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>
                <a:latin typeface="Arial"/>
                <a:ea typeface="Arial"/>
                <a:cs typeface="Arial"/>
                <a:sym typeface="Arial"/>
              </a:rPr>
              <a:t>LibreOffice</a:t>
            </a:r>
          </a:p>
        </p:txBody>
      </p:sp>
      <p:pic>
        <p:nvPicPr>
          <p:cNvPr id="318" name="Shape 318"/>
          <p:cNvPicPr preferRelativeResize="0"/>
          <p:nvPr/>
        </p:nvPicPr>
        <p:blipFill rotWithShape="1">
          <a:blip r:embed="rId4">
            <a:alphaModFix/>
          </a:blip>
          <a:srcRect b="81746" l="2900" r="54248" t="3015"/>
          <a:stretch/>
        </p:blipFill>
        <p:spPr>
          <a:xfrm>
            <a:off x="4678876" y="2568800"/>
            <a:ext cx="3918500" cy="104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Shape 319"/>
          <p:cNvPicPr preferRelativeResize="0"/>
          <p:nvPr/>
        </p:nvPicPr>
        <p:blipFill rotWithShape="1">
          <a:blip r:embed="rId5">
            <a:alphaModFix/>
          </a:blip>
          <a:srcRect b="76937" l="0" r="43197" t="0"/>
          <a:stretch/>
        </p:blipFill>
        <p:spPr>
          <a:xfrm>
            <a:off x="4678875" y="3736574"/>
            <a:ext cx="3918499" cy="113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Shape 320"/>
          <p:cNvPicPr preferRelativeResize="0"/>
          <p:nvPr/>
        </p:nvPicPr>
        <p:blipFill rotWithShape="1">
          <a:blip r:embed="rId6">
            <a:alphaModFix/>
          </a:blip>
          <a:srcRect b="74432" l="0" r="20691" t="0"/>
          <a:stretch/>
        </p:blipFill>
        <p:spPr>
          <a:xfrm>
            <a:off x="4678875" y="4996525"/>
            <a:ext cx="3918499" cy="113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Shape 321"/>
          <p:cNvSpPr/>
          <p:nvPr/>
        </p:nvSpPr>
        <p:spPr>
          <a:xfrm>
            <a:off x="5710200" y="5820500"/>
            <a:ext cx="2244300" cy="6546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>
                <a:solidFill>
                  <a:srgbClr val="FFFFFF"/>
                </a:solidFill>
              </a:rPr>
              <a:t>邏輯相同</a:t>
            </a:r>
          </a:p>
        </p:txBody>
      </p:sp>
      <p:sp>
        <p:nvSpPr>
          <p:cNvPr id="322" name="Shape 322"/>
          <p:cNvSpPr/>
          <p:nvPr/>
        </p:nvSpPr>
        <p:spPr>
          <a:xfrm>
            <a:off x="7940100" y="2332850"/>
            <a:ext cx="892200" cy="819600"/>
          </a:xfrm>
          <a:prstGeom prst="wedgeEllipseCallout">
            <a:avLst>
              <a:gd fmla="val -60090" name="adj1"/>
              <a:gd fmla="val 62128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</a:t>
            </a:r>
          </a:p>
        </p:txBody>
      </p:sp>
      <p:sp>
        <p:nvSpPr>
          <p:cNvPr id="323" name="Shape 323"/>
          <p:cNvSpPr/>
          <p:nvPr/>
        </p:nvSpPr>
        <p:spPr>
          <a:xfrm>
            <a:off x="7940100" y="3664687"/>
            <a:ext cx="892200" cy="819600"/>
          </a:xfrm>
          <a:prstGeom prst="wedgeEllipseCallout">
            <a:avLst>
              <a:gd fmla="val -60090" name="adj1"/>
              <a:gd fmla="val 62128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4</a:t>
            </a:r>
          </a:p>
        </p:txBody>
      </p:sp>
      <p:sp>
        <p:nvSpPr>
          <p:cNvPr id="324" name="Shape 324"/>
          <p:cNvSpPr/>
          <p:nvPr/>
        </p:nvSpPr>
        <p:spPr>
          <a:xfrm>
            <a:off x="7940100" y="4683962"/>
            <a:ext cx="892200" cy="819600"/>
          </a:xfrm>
          <a:prstGeom prst="wedgeEllipseCallout">
            <a:avLst>
              <a:gd fmla="val -60090" name="adj1"/>
              <a:gd fmla="val 62128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5</a:t>
            </a:r>
          </a:p>
        </p:txBody>
      </p:sp>
      <p:pic>
        <p:nvPicPr>
          <p:cNvPr id="325" name="Shape 325"/>
          <p:cNvPicPr preferRelativeResize="0"/>
          <p:nvPr/>
        </p:nvPicPr>
        <p:blipFill rotWithShape="1">
          <a:blip r:embed="rId7">
            <a:alphaModFix/>
          </a:blip>
          <a:srcRect b="73117" l="0" r="22088" t="0"/>
          <a:stretch/>
        </p:blipFill>
        <p:spPr>
          <a:xfrm>
            <a:off x="311700" y="2568800"/>
            <a:ext cx="3999900" cy="109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 rotWithShape="1">
          <a:blip r:embed="rId8">
            <a:alphaModFix/>
          </a:blip>
          <a:srcRect b="77126" l="0" r="40330" t="0"/>
          <a:stretch/>
        </p:blipFill>
        <p:spPr>
          <a:xfrm>
            <a:off x="311700" y="3805649"/>
            <a:ext cx="3955849" cy="1095899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/>
          <p:nvPr/>
        </p:nvSpPr>
        <p:spPr>
          <a:xfrm>
            <a:off x="1167475" y="5785450"/>
            <a:ext cx="2244300" cy="6546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>
                <a:solidFill>
                  <a:srgbClr val="FFFFFF"/>
                </a:solidFill>
              </a:rPr>
              <a:t>差別很大</a:t>
            </a:r>
          </a:p>
        </p:txBody>
      </p:sp>
      <p:sp>
        <p:nvSpPr>
          <p:cNvPr id="328" name="Shape 328"/>
          <p:cNvSpPr/>
          <p:nvPr/>
        </p:nvSpPr>
        <p:spPr>
          <a:xfrm>
            <a:off x="2836400" y="2332850"/>
            <a:ext cx="1431000" cy="819600"/>
          </a:xfrm>
          <a:prstGeom prst="wedgeRoundRectCallout">
            <a:avLst>
              <a:gd fmla="val -77082" name="adj1"/>
              <a:gd fmla="val 30423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XP</a:t>
            </a:r>
          </a:p>
        </p:txBody>
      </p:sp>
      <p:sp>
        <p:nvSpPr>
          <p:cNvPr id="329" name="Shape 329"/>
          <p:cNvSpPr/>
          <p:nvPr/>
        </p:nvSpPr>
        <p:spPr>
          <a:xfrm>
            <a:off x="2836525" y="3664700"/>
            <a:ext cx="1431000" cy="819600"/>
          </a:xfrm>
          <a:prstGeom prst="wedgeRoundRectCallout">
            <a:avLst>
              <a:gd fmla="val -78844" name="adj1"/>
              <a:gd fmla="val 37965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2007</a:t>
            </a:r>
          </a:p>
        </p:txBody>
      </p:sp>
      <p:sp>
        <p:nvSpPr>
          <p:cNvPr id="330" name="Shape 330"/>
          <p:cNvSpPr/>
          <p:nvPr/>
        </p:nvSpPr>
        <p:spPr>
          <a:xfrm>
            <a:off x="2836525" y="4683975"/>
            <a:ext cx="1431000" cy="819600"/>
          </a:xfrm>
          <a:prstGeom prst="wedgeRoundRectCallout">
            <a:avLst>
              <a:gd fmla="val -75317" name="adj1"/>
              <a:gd fmla="val 35610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2016</a:t>
            </a:r>
          </a:p>
        </p:txBody>
      </p:sp>
      <p:pic>
        <p:nvPicPr>
          <p:cNvPr id="331" name="Shape 3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7376100" y="10245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跨平臺</a:t>
            </a:r>
          </a:p>
        </p:txBody>
      </p:sp>
      <p:sp>
        <p:nvSpPr>
          <p:cNvPr id="337" name="Shape 33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chemeClr val="lt1"/>
                </a:solidFill>
              </a:rPr>
              <a:t>‹#›</a:t>
            </a:fld>
          </a:p>
        </p:txBody>
      </p:sp>
      <p:graphicFrame>
        <p:nvGraphicFramePr>
          <p:cNvPr id="338" name="Shape 338"/>
          <p:cNvGraphicFramePr/>
          <p:nvPr/>
        </p:nvGraphicFramePr>
        <p:xfrm>
          <a:off x="311700" y="1639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{A9BCDD03-CE61-4ED4-98F6-52589A4B277E}</a:tableStyleId>
              </a:tblPr>
              <a:tblGrid>
                <a:gridCol w="3078725"/>
                <a:gridCol w="3172125"/>
                <a:gridCol w="2238325"/>
              </a:tblGrid>
              <a:tr h="6133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zh-CN" sz="3000"/>
                        <a:t>作業系統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zh-CN" sz="3000">
                          <a:solidFill>
                            <a:srgbClr val="434343"/>
                          </a:solidFill>
                        </a:rPr>
                        <a:t>Microsoft Office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zh-CN" sz="3000">
                          <a:solidFill>
                            <a:srgbClr val="434343"/>
                          </a:solidFill>
                        </a:rPr>
                        <a:t>LibreOffice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13299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zh-CN" sz="2400"/>
                        <a:t>　　  Windows</a:t>
                      </a: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30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91425" marB="91425" marR="91425" marL="91425" anchor="b">
                    <a:solidFill>
                      <a:srgbClr val="FFFFFF"/>
                    </a:solidFill>
                  </a:tcPr>
                </a:tc>
              </a:tr>
              <a:tr h="13299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zh-CN" sz="2400"/>
                        <a:t>   Mac</a:t>
                      </a: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30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91425" marB="91425" marR="91425" marL="91425" anchor="b">
                    <a:solidFill>
                      <a:srgbClr val="FFFFFF"/>
                    </a:solidFill>
                  </a:tcPr>
                </a:tc>
              </a:tr>
              <a:tr h="13299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zh-CN" sz="2400"/>
                        <a:t>     Linux</a:t>
                      </a: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91425" marB="91425" marR="91425" marL="91425" anchor="b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30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39" name="Shape 3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924800" y="89065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Shape 3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2775" y="4986925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Shape 3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4300" y="2322025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Shape 3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04525" y="2322025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Shape 3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04525" y="4986925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Shape 3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4300" y="3654475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Shape 3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04525" y="3654475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Shape 3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6800" y="3611162"/>
            <a:ext cx="1305825" cy="130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Shape 347"/>
          <p:cNvPicPr preferRelativeResize="0"/>
          <p:nvPr/>
        </p:nvPicPr>
        <p:blipFill rotWithShape="1">
          <a:blip r:embed="rId7">
            <a:alphaModFix/>
          </a:blip>
          <a:srcRect b="25820" l="24787" r="24993" t="24169"/>
          <a:stretch/>
        </p:blipFill>
        <p:spPr>
          <a:xfrm>
            <a:off x="374675" y="2411962"/>
            <a:ext cx="1043625" cy="103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Shape 3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0112" y="4986925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行動版本LibreOffice</a:t>
            </a:r>
          </a:p>
        </p:txBody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5" name="Shape 35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pic>
        <p:nvPicPr>
          <p:cNvPr id="356" name="Shape 3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8574" y="1639825"/>
            <a:ext cx="6746849" cy="506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2" name="Shape 362"/>
          <p:cNvSpPr/>
          <p:nvPr/>
        </p:nvSpPr>
        <p:spPr>
          <a:xfrm>
            <a:off x="440900" y="2472325"/>
            <a:ext cx="2983500" cy="1496700"/>
          </a:xfrm>
          <a:prstGeom prst="wedgeRoundRectCallout">
            <a:avLst>
              <a:gd fmla="val 53453" name="adj1"/>
              <a:gd fmla="val 65210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600"/>
              <a:t>老師，我們家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zh-CN" sz="2600"/>
              <a:t>只有Office 2007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zh-CN" sz="2600">
                <a:solidFill>
                  <a:srgbClr val="FF0000"/>
                </a:solidFill>
              </a:rPr>
              <a:t>沒有Office 2013</a:t>
            </a:r>
          </a:p>
        </p:txBody>
      </p:sp>
      <p:sp>
        <p:nvSpPr>
          <p:cNvPr id="363" name="Shape 363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學的跟用的是「同一套軟體」</a:t>
            </a:r>
          </a:p>
        </p:txBody>
      </p:sp>
      <p:sp>
        <p:nvSpPr>
          <p:cNvPr id="364" name="Shape 36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365" name="Shape 365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>
                <a:latin typeface="Arial"/>
                <a:ea typeface="Arial"/>
                <a:cs typeface="Arial"/>
                <a:sym typeface="Arial"/>
              </a:rPr>
              <a:t>Microsoft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>
                <a:latin typeface="Arial"/>
                <a:ea typeface="Arial"/>
                <a:cs typeface="Arial"/>
                <a:sym typeface="Arial"/>
              </a:rPr>
              <a:t>Office</a:t>
            </a:r>
          </a:p>
        </p:txBody>
      </p:sp>
      <p:sp>
        <p:nvSpPr>
          <p:cNvPr id="366" name="Shape 366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7" name="Shape 367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>
                <a:latin typeface="Arial"/>
                <a:ea typeface="Arial"/>
                <a:cs typeface="Arial"/>
                <a:sym typeface="Arial"/>
              </a:rPr>
              <a:t>LibreOffice</a:t>
            </a:r>
          </a:p>
        </p:txBody>
      </p:sp>
      <p:pic>
        <p:nvPicPr>
          <p:cNvPr id="368" name="Shape 3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8409" y="3286475"/>
            <a:ext cx="3175600" cy="2654749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Shape 369"/>
          <p:cNvSpPr/>
          <p:nvPr/>
        </p:nvSpPr>
        <p:spPr>
          <a:xfrm>
            <a:off x="1109700" y="5437400"/>
            <a:ext cx="3079200" cy="654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600"/>
              <a:t>不能提供盜版  </a:t>
            </a:r>
          </a:p>
        </p:txBody>
      </p:sp>
      <p:pic>
        <p:nvPicPr>
          <p:cNvPr id="370" name="Shape 3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150" y="5110625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Shape 371"/>
          <p:cNvSpPr/>
          <p:nvPr/>
        </p:nvSpPr>
        <p:spPr>
          <a:xfrm>
            <a:off x="5340600" y="2472325"/>
            <a:ext cx="2983500" cy="1496700"/>
          </a:xfrm>
          <a:prstGeom prst="wedgeRoundRectCallout">
            <a:avLst>
              <a:gd fmla="val -60895" name="adj1"/>
              <a:gd fmla="val 69946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600"/>
              <a:t>老師，我們家沒有LibreOffice 5</a:t>
            </a:r>
          </a:p>
        </p:txBody>
      </p:sp>
      <p:sp>
        <p:nvSpPr>
          <p:cNvPr id="372" name="Shape 372"/>
          <p:cNvSpPr/>
          <p:nvPr/>
        </p:nvSpPr>
        <p:spPr>
          <a:xfrm>
            <a:off x="4997225" y="5437400"/>
            <a:ext cx="3079200" cy="654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600"/>
              <a:t>給你免費下載！</a:t>
            </a:r>
          </a:p>
        </p:txBody>
      </p:sp>
      <p:pic>
        <p:nvPicPr>
          <p:cNvPr id="373" name="Shape 3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70575" y="515510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Shape 3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27225" y="434185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Shape 37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7452400" y="105355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type="title"/>
          </p:nvPr>
        </p:nvSpPr>
        <p:spPr>
          <a:xfrm>
            <a:off x="3469825" y="2502900"/>
            <a:ext cx="5350500" cy="1118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快來用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LibreOffice吧！</a:t>
            </a:r>
          </a:p>
        </p:txBody>
      </p:sp>
      <p:sp>
        <p:nvSpPr>
          <p:cNvPr id="381" name="Shape 38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chemeClr val="lt1"/>
                </a:solidFill>
              </a:rPr>
              <a:t>‹#›</a:t>
            </a:fld>
          </a:p>
        </p:txBody>
      </p:sp>
      <p:pic>
        <p:nvPicPr>
          <p:cNvPr id="382" name="Shape 3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447" y="1712850"/>
            <a:ext cx="3803899" cy="472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如何安裝LibreOffice?</a:t>
            </a:r>
          </a:p>
        </p:txBody>
      </p:sp>
      <p:sp>
        <p:nvSpPr>
          <p:cNvPr id="388" name="Shape 388"/>
          <p:cNvSpPr txBox="1"/>
          <p:nvPr>
            <p:ph idx="1" type="body"/>
          </p:nvPr>
        </p:nvSpPr>
        <p:spPr>
          <a:xfrm>
            <a:off x="311700" y="1639825"/>
            <a:ext cx="6216899" cy="4452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zh-CN" u="sng">
                <a:solidFill>
                  <a:schemeClr val="hlink"/>
                </a:solidFill>
                <a:hlinkClick r:id="rId3"/>
              </a:rPr>
              <a:t>LibreOffice Portable 5.1.1可攜版下載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zh-CN" u="sng">
                <a:solidFill>
                  <a:schemeClr val="hlink"/>
                </a:solidFill>
                <a:hlinkClick r:id="rId4"/>
              </a:rPr>
              <a:t>LibreOffice Portable安裝教學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CN" u="sng">
                <a:solidFill>
                  <a:schemeClr val="hlink"/>
                </a:solidFill>
                <a:hlinkClick r:id="rId5"/>
              </a:rPr>
              <a:t>LibreOffice 5.1.1 桌面安裝版下載</a:t>
            </a:r>
          </a:p>
        </p:txBody>
      </p:sp>
      <p:sp>
        <p:nvSpPr>
          <p:cNvPr id="389" name="Shape 38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pic>
        <p:nvPicPr>
          <p:cNvPr id="390" name="Shape 3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28649" y="2669575"/>
            <a:ext cx="1427624" cy="228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從光碟安裝LibreOffice</a:t>
            </a:r>
          </a:p>
        </p:txBody>
      </p:sp>
      <p:sp>
        <p:nvSpPr>
          <p:cNvPr id="396" name="Shape 396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7" name="Shape 39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pic>
        <p:nvPicPr>
          <p:cNvPr id="398" name="Shape 3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8" y="1639823"/>
            <a:ext cx="5726394" cy="44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Shape 399"/>
          <p:cNvSpPr/>
          <p:nvPr/>
        </p:nvSpPr>
        <p:spPr>
          <a:xfrm>
            <a:off x="2130625" y="3167225"/>
            <a:ext cx="1710300" cy="382500"/>
          </a:xfrm>
          <a:prstGeom prst="roundRect">
            <a:avLst>
              <a:gd fmla="val 5713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0" name="Shape 400"/>
          <p:cNvSpPr/>
          <p:nvPr/>
        </p:nvSpPr>
        <p:spPr>
          <a:xfrm>
            <a:off x="1801525" y="4038225"/>
            <a:ext cx="3698700" cy="1410000"/>
          </a:xfrm>
          <a:prstGeom prst="wedgeRoundRectCallout">
            <a:avLst>
              <a:gd fmla="val -7646" name="adj1"/>
              <a:gd fmla="val -82098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000"/>
              <a:t>1.複製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zh-CN" sz="3000"/>
              <a:t>LibreOfficePortable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zh-CN" sz="3000"/>
              <a:t>資料夾</a:t>
            </a:r>
          </a:p>
        </p:txBody>
      </p:sp>
      <p:pic>
        <p:nvPicPr>
          <p:cNvPr id="401" name="Shape 4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850" y="24887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Shape 402"/>
          <p:cNvSpPr/>
          <p:nvPr/>
        </p:nvSpPr>
        <p:spPr>
          <a:xfrm>
            <a:off x="6360600" y="4038225"/>
            <a:ext cx="2471700" cy="1410000"/>
          </a:xfrm>
          <a:prstGeom prst="wedgeRoundRectCallout">
            <a:avLst>
              <a:gd fmla="val -7646" name="adj1"/>
              <a:gd fmla="val -82098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000"/>
              <a:t>2.貼上到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zh-CN" sz="3000"/>
              <a:t>USB隨身碟</a:t>
            </a:r>
          </a:p>
        </p:txBody>
      </p:sp>
      <p:sp>
        <p:nvSpPr>
          <p:cNvPr id="403" name="Shape 403"/>
          <p:cNvSpPr/>
          <p:nvPr/>
        </p:nvSpPr>
        <p:spPr>
          <a:xfrm>
            <a:off x="4664850" y="2802500"/>
            <a:ext cx="2132100" cy="905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從光碟開啟LibreOffice</a:t>
            </a:r>
            <a:r>
              <a:rPr b="0" lang="zh-CN"/>
              <a:t> (1/2)</a:t>
            </a:r>
          </a:p>
        </p:txBody>
      </p:sp>
      <p:sp>
        <p:nvSpPr>
          <p:cNvPr id="409" name="Shape 409"/>
          <p:cNvSpPr txBox="1"/>
          <p:nvPr>
            <p:ph idx="1" type="body"/>
          </p:nvPr>
        </p:nvSpPr>
        <p:spPr>
          <a:xfrm>
            <a:off x="311700" y="3510425"/>
            <a:ext cx="2221200" cy="20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CN" sz="2000">
                <a:latin typeface="Arial"/>
                <a:ea typeface="Arial"/>
                <a:cs typeface="Arial"/>
                <a:sym typeface="Arial"/>
              </a:rPr>
              <a:t>LibreOffice 5.1.1</a:t>
            </a:r>
          </a:p>
        </p:txBody>
      </p:sp>
      <p:sp>
        <p:nvSpPr>
          <p:cNvPr id="410" name="Shape 41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pic>
        <p:nvPicPr>
          <p:cNvPr id="411" name="Shape 411"/>
          <p:cNvPicPr preferRelativeResize="0"/>
          <p:nvPr/>
        </p:nvPicPr>
        <p:blipFill rotWithShape="1">
          <a:blip r:embed="rId3">
            <a:alphaModFix/>
          </a:blip>
          <a:srcRect b="0" l="0" r="20571" t="19775"/>
          <a:stretch/>
        </p:blipFill>
        <p:spPr>
          <a:xfrm>
            <a:off x="2878150" y="2568800"/>
            <a:ext cx="4729175" cy="3713524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Shape 412"/>
          <p:cNvSpPr txBox="1"/>
          <p:nvPr>
            <p:ph idx="3" type="subTitle"/>
          </p:nvPr>
        </p:nvSpPr>
        <p:spPr>
          <a:xfrm>
            <a:off x="311700" y="1495525"/>
            <a:ext cx="25665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zh-CN">
                <a:latin typeface="Arial"/>
                <a:ea typeface="Arial"/>
                <a:cs typeface="Arial"/>
                <a:sym typeface="Arial"/>
              </a:rPr>
              <a:t>1.放入光碟</a:t>
            </a:r>
          </a:p>
        </p:txBody>
      </p:sp>
      <p:sp>
        <p:nvSpPr>
          <p:cNvPr id="413" name="Shape 413"/>
          <p:cNvSpPr txBox="1"/>
          <p:nvPr>
            <p:ph idx="4" type="subTitle"/>
          </p:nvPr>
        </p:nvSpPr>
        <p:spPr>
          <a:xfrm>
            <a:off x="2878150" y="1495525"/>
            <a:ext cx="59541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>
                <a:latin typeface="Arial"/>
                <a:ea typeface="Arial"/>
                <a:cs typeface="Arial"/>
                <a:sym typeface="Arial"/>
              </a:rPr>
              <a:t>3.開啟LibreOfficeCalcPortable.exe</a:t>
            </a:r>
          </a:p>
        </p:txBody>
      </p:sp>
      <p:pic>
        <p:nvPicPr>
          <p:cNvPr id="414" name="Shape 4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2975" y="2387075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Shape 415"/>
          <p:cNvSpPr/>
          <p:nvPr/>
        </p:nvSpPr>
        <p:spPr>
          <a:xfrm>
            <a:off x="4976525" y="3819950"/>
            <a:ext cx="1710300" cy="382500"/>
          </a:xfrm>
          <a:prstGeom prst="roundRect">
            <a:avLst>
              <a:gd fmla="val 5713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6" name="Shape 416"/>
          <p:cNvSpPr/>
          <p:nvPr/>
        </p:nvSpPr>
        <p:spPr>
          <a:xfrm>
            <a:off x="3225375" y="3722200"/>
            <a:ext cx="1054800" cy="317700"/>
          </a:xfrm>
          <a:prstGeom prst="roundRect">
            <a:avLst>
              <a:gd fmla="val 5713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7" name="Shape 417"/>
          <p:cNvSpPr/>
          <p:nvPr/>
        </p:nvSpPr>
        <p:spPr>
          <a:xfrm>
            <a:off x="2707025" y="4409550"/>
            <a:ext cx="2269500" cy="721800"/>
          </a:xfrm>
          <a:prstGeom prst="wedgeRoundRectCallout">
            <a:avLst>
              <a:gd fmla="val -5268" name="adj1"/>
              <a:gd fmla="val -84293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000"/>
              <a:t>選擇光碟機</a:t>
            </a:r>
          </a:p>
        </p:txBody>
      </p:sp>
      <p:sp>
        <p:nvSpPr>
          <p:cNvPr id="418" name="Shape 418"/>
          <p:cNvSpPr txBox="1"/>
          <p:nvPr>
            <p:ph idx="3" type="subTitle"/>
          </p:nvPr>
        </p:nvSpPr>
        <p:spPr>
          <a:xfrm>
            <a:off x="311700" y="4202450"/>
            <a:ext cx="25665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zh-CN">
                <a:latin typeface="Arial"/>
                <a:ea typeface="Arial"/>
                <a:cs typeface="Arial"/>
                <a:sym typeface="Arial"/>
              </a:rPr>
              <a:t>2. 開啟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zh-CN">
                <a:latin typeface="Arial"/>
                <a:ea typeface="Arial"/>
                <a:cs typeface="Arial"/>
                <a:sym typeface="Arial"/>
              </a:rPr>
              <a:t>我的電腦</a:t>
            </a:r>
          </a:p>
        </p:txBody>
      </p:sp>
      <p:pic>
        <p:nvPicPr>
          <p:cNvPr id="419" name="Shape 4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000" y="4989449"/>
            <a:ext cx="1336600" cy="133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LibreOffice是什麼？</a:t>
            </a:r>
          </a:p>
        </p:txBody>
      </p:sp>
      <p:sp>
        <p:nvSpPr>
          <p:cNvPr id="184" name="Shape 18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185" name="Shape 185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Part 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從光碟開啟LibreOffice</a:t>
            </a:r>
            <a:r>
              <a:rPr b="0" lang="zh-CN"/>
              <a:t> (2/2)</a:t>
            </a:r>
          </a:p>
        </p:txBody>
      </p:sp>
      <p:sp>
        <p:nvSpPr>
          <p:cNvPr id="425" name="Shape 425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6" name="Shape 42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427" name="Shape 427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8" name="Shape 428"/>
          <p:cNvSpPr txBox="1"/>
          <p:nvPr>
            <p:ph idx="3" type="subTitle"/>
          </p:nvPr>
        </p:nvSpPr>
        <p:spPr>
          <a:xfrm>
            <a:off x="311700" y="1495525"/>
            <a:ext cx="85206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>
                <a:latin typeface="Arial"/>
                <a:ea typeface="Arial"/>
                <a:cs typeface="Arial"/>
                <a:sym typeface="Arial"/>
              </a:rPr>
              <a:t>4.等待開啟Calc </a:t>
            </a:r>
            <a:r>
              <a:rPr b="0" lang="zh-CN">
                <a:latin typeface="Arial"/>
                <a:ea typeface="Arial"/>
                <a:cs typeface="Arial"/>
                <a:sym typeface="Arial"/>
              </a:rPr>
              <a:t>(大約4分鐘)</a:t>
            </a:r>
          </a:p>
        </p:txBody>
      </p:sp>
      <p:pic>
        <p:nvPicPr>
          <p:cNvPr id="429" name="Shape 4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187" y="2568801"/>
            <a:ext cx="7086233" cy="352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操作介面</a:t>
            </a:r>
          </a:p>
        </p:txBody>
      </p:sp>
      <p:sp>
        <p:nvSpPr>
          <p:cNvPr id="435" name="Shape 43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436" name="Shape 436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Part 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Shape 4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925" y="1656145"/>
            <a:ext cx="4940724" cy="4435679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Shape 442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操作介面</a:t>
            </a:r>
          </a:p>
        </p:txBody>
      </p:sp>
      <p:sp>
        <p:nvSpPr>
          <p:cNvPr id="443" name="Shape 44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444" name="Shape 444"/>
          <p:cNvSpPr/>
          <p:nvPr/>
        </p:nvSpPr>
        <p:spPr>
          <a:xfrm>
            <a:off x="311700" y="1645350"/>
            <a:ext cx="4570800" cy="1262100"/>
          </a:xfrm>
          <a:prstGeom prst="roundRect">
            <a:avLst>
              <a:gd fmla="val 5713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5" name="Shape 445"/>
          <p:cNvSpPr/>
          <p:nvPr/>
        </p:nvSpPr>
        <p:spPr>
          <a:xfrm>
            <a:off x="5856100" y="1734150"/>
            <a:ext cx="2739300" cy="810300"/>
          </a:xfrm>
          <a:prstGeom prst="wedgeRoundRectCallout">
            <a:avLst>
              <a:gd fmla="val -85439" name="adj1"/>
              <a:gd fmla="val 1657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CN" sz="2600"/>
              <a:t>1. 選單與工具列</a:t>
            </a:r>
          </a:p>
        </p:txBody>
      </p:sp>
      <p:sp>
        <p:nvSpPr>
          <p:cNvPr id="446" name="Shape 446"/>
          <p:cNvSpPr/>
          <p:nvPr/>
        </p:nvSpPr>
        <p:spPr>
          <a:xfrm>
            <a:off x="311700" y="2907375"/>
            <a:ext cx="4486200" cy="2950500"/>
          </a:xfrm>
          <a:prstGeom prst="roundRect">
            <a:avLst>
              <a:gd fmla="val 5713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7" name="Shape 447"/>
          <p:cNvSpPr/>
          <p:nvPr/>
        </p:nvSpPr>
        <p:spPr>
          <a:xfrm>
            <a:off x="4882450" y="2633250"/>
            <a:ext cx="388200" cy="3120600"/>
          </a:xfrm>
          <a:prstGeom prst="roundRect">
            <a:avLst>
              <a:gd fmla="val 5713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8" name="Shape 448"/>
          <p:cNvSpPr/>
          <p:nvPr/>
        </p:nvSpPr>
        <p:spPr>
          <a:xfrm>
            <a:off x="5856100" y="4485800"/>
            <a:ext cx="2739300" cy="810300"/>
          </a:xfrm>
          <a:prstGeom prst="wedgeRoundRectCallout">
            <a:avLst>
              <a:gd fmla="val -93172" name="adj1"/>
              <a:gd fmla="val 10089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000"/>
              <a:t>3. 工作表</a:t>
            </a:r>
          </a:p>
        </p:txBody>
      </p:sp>
      <p:sp>
        <p:nvSpPr>
          <p:cNvPr id="449" name="Shape 449"/>
          <p:cNvSpPr/>
          <p:nvPr/>
        </p:nvSpPr>
        <p:spPr>
          <a:xfrm>
            <a:off x="5856100" y="3023850"/>
            <a:ext cx="2739300" cy="810300"/>
          </a:xfrm>
          <a:prstGeom prst="wedgeRoundRectCallout">
            <a:avLst>
              <a:gd fmla="val -67515" name="adj1"/>
              <a:gd fmla="val 5217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000"/>
              <a:t>2. 側邊欄</a:t>
            </a:r>
          </a:p>
        </p:txBody>
      </p:sp>
      <p:sp>
        <p:nvSpPr>
          <p:cNvPr id="450" name="Shape 450"/>
          <p:cNvSpPr/>
          <p:nvPr/>
        </p:nvSpPr>
        <p:spPr>
          <a:xfrm>
            <a:off x="320800" y="5857825"/>
            <a:ext cx="4940700" cy="234000"/>
          </a:xfrm>
          <a:prstGeom prst="roundRect">
            <a:avLst>
              <a:gd fmla="val 5713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1" name="Shape 451"/>
          <p:cNvSpPr/>
          <p:nvPr/>
        </p:nvSpPr>
        <p:spPr>
          <a:xfrm>
            <a:off x="5856100" y="5462925"/>
            <a:ext cx="2739300" cy="810300"/>
          </a:xfrm>
          <a:prstGeom prst="wedgeRoundRectCallout">
            <a:avLst>
              <a:gd fmla="val -67515" name="adj1"/>
              <a:gd fmla="val 5217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000"/>
              <a:t>4. 狀態列</a:t>
            </a:r>
          </a:p>
        </p:txBody>
      </p:sp>
      <p:sp>
        <p:nvSpPr>
          <p:cNvPr id="452" name="Shape 452"/>
          <p:cNvSpPr txBox="1"/>
          <p:nvPr/>
        </p:nvSpPr>
        <p:spPr>
          <a:xfrm>
            <a:off x="4461675" y="1855437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CN" sz="36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53" name="Shape 453"/>
          <p:cNvSpPr txBox="1"/>
          <p:nvPr/>
        </p:nvSpPr>
        <p:spPr>
          <a:xfrm>
            <a:off x="4802200" y="2702737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CN" sz="36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54" name="Shape 454"/>
          <p:cNvSpPr txBox="1"/>
          <p:nvPr/>
        </p:nvSpPr>
        <p:spPr>
          <a:xfrm>
            <a:off x="4140225" y="4485787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CN" sz="36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55" name="Shape 455"/>
          <p:cNvSpPr txBox="1"/>
          <p:nvPr/>
        </p:nvSpPr>
        <p:spPr>
          <a:xfrm>
            <a:off x="4563875" y="5582912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CN" sz="3600">
                <a:solidFill>
                  <a:srgbClr val="FF0000"/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AutoNum type="arabicPeriod"/>
            </a:pPr>
            <a:r>
              <a:rPr lang="zh-CN"/>
              <a:t>選單與工具列</a:t>
            </a:r>
          </a:p>
        </p:txBody>
      </p:sp>
      <p:sp>
        <p:nvSpPr>
          <p:cNvPr id="461" name="Shape 461"/>
          <p:cNvSpPr txBox="1"/>
          <p:nvPr>
            <p:ph idx="1" type="body"/>
          </p:nvPr>
        </p:nvSpPr>
        <p:spPr>
          <a:xfrm>
            <a:off x="311700" y="3838604"/>
            <a:ext cx="8520600" cy="2253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0000"/>
              </a:buClr>
              <a:buAutoNum type="alphaLcPeriod"/>
            </a:pPr>
            <a:r>
              <a:rPr b="1" lang="zh-CN">
                <a:solidFill>
                  <a:srgbClr val="274E13"/>
                </a:solidFill>
              </a:rPr>
              <a:t>選單</a:t>
            </a:r>
            <a:r>
              <a:rPr lang="zh-CN"/>
              <a:t>:檔案,編輯,檢視,插入,格式,工作表...</a:t>
            </a:r>
          </a:p>
          <a:p>
            <a:pPr indent="-228600" lvl="0" marL="457200" rtl="0">
              <a:spcBef>
                <a:spcPts val="0"/>
              </a:spcBef>
              <a:buClr>
                <a:srgbClr val="FF0000"/>
              </a:buClr>
              <a:buAutoNum type="alphaLcPeriod"/>
            </a:pPr>
            <a:r>
              <a:rPr b="1" lang="zh-CN">
                <a:solidFill>
                  <a:srgbClr val="274E13"/>
                </a:solidFill>
              </a:rPr>
              <a:t>標準工具列</a:t>
            </a:r>
            <a:r>
              <a:rPr lang="zh-CN"/>
              <a:t>:檔案開啟/儲存,複製/貼上,大多功能</a:t>
            </a:r>
          </a:p>
          <a:p>
            <a:pPr indent="-228600" lvl="0" marL="457200" rtl="0">
              <a:spcBef>
                <a:spcPts val="0"/>
              </a:spcBef>
              <a:buClr>
                <a:srgbClr val="FF0000"/>
              </a:buClr>
              <a:buAutoNum type="alphaLcPeriod"/>
            </a:pPr>
            <a:r>
              <a:rPr b="1" lang="zh-CN">
                <a:solidFill>
                  <a:srgbClr val="274E13"/>
                </a:solidFill>
              </a:rPr>
              <a:t>格式化工具列</a:t>
            </a:r>
            <a:r>
              <a:rPr lang="zh-CN"/>
              <a:t>:字型/顏色/大小,資料格式</a:t>
            </a:r>
          </a:p>
          <a:p>
            <a:pPr indent="-228600" lvl="0" marL="457200">
              <a:spcBef>
                <a:spcPts val="0"/>
              </a:spcBef>
              <a:buClr>
                <a:srgbClr val="FF0000"/>
              </a:buClr>
              <a:buAutoNum type="alphaLcPeriod"/>
            </a:pPr>
            <a:r>
              <a:rPr b="1" lang="zh-CN">
                <a:solidFill>
                  <a:srgbClr val="274E13"/>
                </a:solidFill>
              </a:rPr>
              <a:t>公式列</a:t>
            </a:r>
            <a:r>
              <a:rPr lang="zh-CN"/>
              <a:t>:儲存格名稱,公式,輸入行</a:t>
            </a:r>
          </a:p>
        </p:txBody>
      </p:sp>
      <p:sp>
        <p:nvSpPr>
          <p:cNvPr id="462" name="Shape 46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pic>
        <p:nvPicPr>
          <p:cNvPr id="463" name="Shape 463"/>
          <p:cNvPicPr preferRelativeResize="0"/>
          <p:nvPr/>
        </p:nvPicPr>
        <p:blipFill rotWithShape="1">
          <a:blip r:embed="rId3">
            <a:alphaModFix/>
          </a:blip>
          <a:srcRect b="71862" l="0" r="0" t="0"/>
          <a:stretch/>
        </p:blipFill>
        <p:spPr>
          <a:xfrm>
            <a:off x="504075" y="1639827"/>
            <a:ext cx="8520599" cy="2152399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Shape 464"/>
          <p:cNvSpPr txBox="1"/>
          <p:nvPr/>
        </p:nvSpPr>
        <p:spPr>
          <a:xfrm>
            <a:off x="0" y="1867437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CN" sz="36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65" name="Shape 465"/>
          <p:cNvSpPr txBox="1"/>
          <p:nvPr/>
        </p:nvSpPr>
        <p:spPr>
          <a:xfrm>
            <a:off x="0" y="2397012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CN" sz="36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66" name="Shape 466"/>
          <p:cNvSpPr txBox="1"/>
          <p:nvPr/>
        </p:nvSpPr>
        <p:spPr>
          <a:xfrm>
            <a:off x="0" y="2850387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CN" sz="36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67" name="Shape 467"/>
          <p:cNvSpPr txBox="1"/>
          <p:nvPr/>
        </p:nvSpPr>
        <p:spPr>
          <a:xfrm>
            <a:off x="0" y="3344487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CN" sz="3600">
                <a:solidFill>
                  <a:srgbClr val="FF0000"/>
                </a:solidFill>
              </a:rPr>
              <a:t>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1a. 選單</a:t>
            </a:r>
          </a:p>
        </p:txBody>
      </p:sp>
      <p:sp>
        <p:nvSpPr>
          <p:cNvPr id="473" name="Shape 473"/>
          <p:cNvSpPr txBox="1"/>
          <p:nvPr>
            <p:ph idx="1" type="body"/>
          </p:nvPr>
        </p:nvSpPr>
        <p:spPr>
          <a:xfrm>
            <a:off x="311700" y="2181573"/>
            <a:ext cx="3999900" cy="3910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b="1" lang="zh-CN">
                <a:solidFill>
                  <a:srgbClr val="274E13"/>
                </a:solidFill>
              </a:rPr>
              <a:t>檔案</a:t>
            </a:r>
            <a:r>
              <a:rPr lang="zh-CN"/>
              <a:t>:控制整份試算表的指令.新增/開啟/儲存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zh-CN">
                <a:solidFill>
                  <a:srgbClr val="274E13"/>
                </a:solidFill>
              </a:rPr>
              <a:t>編輯</a:t>
            </a:r>
            <a:r>
              <a:rPr lang="zh-CN"/>
              <a:t>:修改資料的指令.復原/剪下/貼上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zh-CN">
                <a:solidFill>
                  <a:srgbClr val="274E13"/>
                </a:solidFill>
              </a:rPr>
              <a:t>檢視</a:t>
            </a:r>
            <a:r>
              <a:rPr lang="zh-CN"/>
              <a:t>:修改程式外觀.工具列/縮放</a:t>
            </a:r>
          </a:p>
          <a:p>
            <a:pPr indent="-228600" lvl="0" marL="457200">
              <a:spcBef>
                <a:spcPts val="0"/>
              </a:spcBef>
            </a:pPr>
            <a:r>
              <a:rPr b="1" lang="zh-CN">
                <a:solidFill>
                  <a:srgbClr val="274E13"/>
                </a:solidFill>
              </a:rPr>
              <a:t>插入</a:t>
            </a:r>
            <a:r>
              <a:rPr lang="zh-CN"/>
              <a:t>:新增影像/圖表/形狀/樞紐分析表/頁首與頁尾</a:t>
            </a:r>
          </a:p>
        </p:txBody>
      </p:sp>
      <p:sp>
        <p:nvSpPr>
          <p:cNvPr id="474" name="Shape 474"/>
          <p:cNvSpPr txBox="1"/>
          <p:nvPr>
            <p:ph idx="2" type="body"/>
          </p:nvPr>
        </p:nvSpPr>
        <p:spPr>
          <a:xfrm>
            <a:off x="4832400" y="2181573"/>
            <a:ext cx="3999900" cy="3910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b="1" lang="zh-CN">
                <a:solidFill>
                  <a:srgbClr val="274E13"/>
                </a:solidFill>
              </a:rPr>
              <a:t>格式</a:t>
            </a:r>
            <a:r>
              <a:rPr lang="zh-CN"/>
              <a:t>:修改試算表外觀.寬度/高度/列印範圍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zh-CN">
                <a:solidFill>
                  <a:srgbClr val="274E13"/>
                </a:solidFill>
              </a:rPr>
              <a:t>工作表</a:t>
            </a:r>
            <a:r>
              <a:rPr lang="zh-CN"/>
              <a:t>:欄/列/儲存格的插入與刪除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zh-CN">
                <a:solidFill>
                  <a:srgbClr val="274E13"/>
                </a:solidFill>
              </a:rPr>
              <a:t>資料</a:t>
            </a:r>
            <a:r>
              <a:rPr lang="zh-CN"/>
              <a:t>:排序/篩選/範圍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zh-CN">
                <a:solidFill>
                  <a:srgbClr val="274E13"/>
                </a:solidFill>
              </a:rPr>
              <a:t>工具</a:t>
            </a:r>
            <a:r>
              <a:rPr lang="zh-CN"/>
              <a:t>:搜尋/巨集/選項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zh-CN">
                <a:solidFill>
                  <a:srgbClr val="274E13"/>
                </a:solidFill>
              </a:rPr>
              <a:t>視窗</a:t>
            </a:r>
            <a:r>
              <a:rPr lang="zh-CN"/>
              <a:t>:切換已開啟試算表</a:t>
            </a:r>
          </a:p>
          <a:p>
            <a:pPr indent="-228600" lvl="0" marL="457200">
              <a:spcBef>
                <a:spcPts val="0"/>
              </a:spcBef>
            </a:pPr>
            <a:r>
              <a:rPr b="1" lang="zh-CN">
                <a:solidFill>
                  <a:srgbClr val="274E13"/>
                </a:solidFill>
              </a:rPr>
              <a:t>說明</a:t>
            </a:r>
            <a:r>
              <a:rPr lang="zh-CN"/>
              <a:t>:說明與檢查更新</a:t>
            </a:r>
          </a:p>
        </p:txBody>
      </p:sp>
      <p:sp>
        <p:nvSpPr>
          <p:cNvPr id="475" name="Shape 47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pic>
        <p:nvPicPr>
          <p:cNvPr id="476" name="Shape 476"/>
          <p:cNvPicPr preferRelativeResize="0"/>
          <p:nvPr/>
        </p:nvPicPr>
        <p:blipFill rotWithShape="1">
          <a:blip r:embed="rId3">
            <a:alphaModFix/>
          </a:blip>
          <a:srcRect b="90335" l="0" r="0" t="0"/>
          <a:stretch/>
        </p:blipFill>
        <p:spPr>
          <a:xfrm>
            <a:off x="329925" y="1385826"/>
            <a:ext cx="8520599" cy="73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2. 側邊欄</a:t>
            </a:r>
          </a:p>
        </p:txBody>
      </p:sp>
      <p:sp>
        <p:nvSpPr>
          <p:cNvPr id="482" name="Shape 48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pic>
        <p:nvPicPr>
          <p:cNvPr id="483" name="Shape 483"/>
          <p:cNvPicPr preferRelativeResize="0"/>
          <p:nvPr/>
        </p:nvPicPr>
        <p:blipFill rotWithShape="1">
          <a:blip r:embed="rId3">
            <a:alphaModFix/>
          </a:blip>
          <a:srcRect b="40361" l="93069" r="0" t="22849"/>
          <a:stretch/>
        </p:blipFill>
        <p:spPr>
          <a:xfrm>
            <a:off x="816462" y="1639975"/>
            <a:ext cx="934181" cy="44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Shape 484"/>
          <p:cNvSpPr txBox="1"/>
          <p:nvPr/>
        </p:nvSpPr>
        <p:spPr>
          <a:xfrm>
            <a:off x="1750637" y="1721762"/>
            <a:ext cx="42321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CN" sz="3600">
                <a:solidFill>
                  <a:srgbClr val="274E13"/>
                </a:solidFill>
              </a:rPr>
              <a:t>側邊欄設定值</a:t>
            </a:r>
          </a:p>
        </p:txBody>
      </p:sp>
      <p:sp>
        <p:nvSpPr>
          <p:cNvPr id="485" name="Shape 485"/>
          <p:cNvSpPr txBox="1"/>
          <p:nvPr/>
        </p:nvSpPr>
        <p:spPr>
          <a:xfrm>
            <a:off x="1750637" y="2511175"/>
            <a:ext cx="42321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CN" sz="3600">
                <a:solidFill>
                  <a:srgbClr val="274E13"/>
                </a:solidFill>
              </a:rPr>
              <a:t>屬性</a:t>
            </a:r>
            <a:r>
              <a:rPr lang="zh-CN" sz="3600"/>
              <a:t>:格式化與外觀</a:t>
            </a:r>
          </a:p>
        </p:txBody>
      </p:sp>
      <p:sp>
        <p:nvSpPr>
          <p:cNvPr id="486" name="Shape 486"/>
          <p:cNvSpPr txBox="1"/>
          <p:nvPr/>
        </p:nvSpPr>
        <p:spPr>
          <a:xfrm>
            <a:off x="1750649" y="3234325"/>
            <a:ext cx="73935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CN" sz="3600">
                <a:solidFill>
                  <a:srgbClr val="274E13"/>
                </a:solidFill>
              </a:rPr>
              <a:t>樣式與格式</a:t>
            </a:r>
            <a:r>
              <a:rPr lang="zh-CN" sz="3600"/>
              <a:t>:此檔案使用的樣式</a:t>
            </a:r>
          </a:p>
        </p:txBody>
      </p:sp>
      <p:sp>
        <p:nvSpPr>
          <p:cNvPr id="487" name="Shape 487"/>
          <p:cNvSpPr txBox="1"/>
          <p:nvPr/>
        </p:nvSpPr>
        <p:spPr>
          <a:xfrm>
            <a:off x="1750637" y="3957475"/>
            <a:ext cx="42321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CN" sz="3600">
                <a:solidFill>
                  <a:srgbClr val="274E13"/>
                </a:solidFill>
              </a:rPr>
              <a:t>畫廊</a:t>
            </a:r>
            <a:r>
              <a:rPr lang="zh-CN" sz="3600"/>
              <a:t>:提供多種圖案</a:t>
            </a:r>
          </a:p>
        </p:txBody>
      </p:sp>
      <p:sp>
        <p:nvSpPr>
          <p:cNvPr id="488" name="Shape 488"/>
          <p:cNvSpPr txBox="1"/>
          <p:nvPr/>
        </p:nvSpPr>
        <p:spPr>
          <a:xfrm>
            <a:off x="1750637" y="4603850"/>
            <a:ext cx="54255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CN" sz="3600">
                <a:solidFill>
                  <a:srgbClr val="274E13"/>
                </a:solidFill>
              </a:rPr>
              <a:t>助手</a:t>
            </a:r>
            <a:r>
              <a:rPr lang="zh-CN" sz="3600"/>
              <a:t>:試算表資料大綱</a:t>
            </a:r>
          </a:p>
        </p:txBody>
      </p:sp>
      <p:sp>
        <p:nvSpPr>
          <p:cNvPr id="489" name="Shape 489"/>
          <p:cNvSpPr txBox="1"/>
          <p:nvPr/>
        </p:nvSpPr>
        <p:spPr>
          <a:xfrm>
            <a:off x="1750637" y="5327000"/>
            <a:ext cx="6576900" cy="9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CN" sz="3600">
                <a:solidFill>
                  <a:srgbClr val="274E13"/>
                </a:solidFill>
              </a:rPr>
              <a:t>函式</a:t>
            </a:r>
            <a:r>
              <a:rPr lang="zh-CN" sz="3600"/>
              <a:t>:計算資料用.</a:t>
            </a:r>
            <a:br>
              <a:rPr lang="zh-CN" sz="3600"/>
            </a:br>
            <a:r>
              <a:rPr lang="zh-CN" sz="3600"/>
              <a:t>包括加總,平均,最大值,最小值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3. 工作表</a:t>
            </a:r>
          </a:p>
        </p:txBody>
      </p:sp>
      <p:sp>
        <p:nvSpPr>
          <p:cNvPr id="495" name="Shape 495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6" name="Shape 49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pic>
        <p:nvPicPr>
          <p:cNvPr id="497" name="Shape 497"/>
          <p:cNvPicPr preferRelativeResize="0"/>
          <p:nvPr/>
        </p:nvPicPr>
        <p:blipFill rotWithShape="1">
          <a:blip r:embed="rId3">
            <a:alphaModFix/>
          </a:blip>
          <a:srcRect b="4570" l="0" r="7774" t="26898"/>
          <a:stretch/>
        </p:blipFill>
        <p:spPr>
          <a:xfrm>
            <a:off x="1606075" y="1639824"/>
            <a:ext cx="6673481" cy="44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Shape 498"/>
          <p:cNvSpPr/>
          <p:nvPr/>
        </p:nvSpPr>
        <p:spPr>
          <a:xfrm>
            <a:off x="1540000" y="965350"/>
            <a:ext cx="1624500" cy="618000"/>
          </a:xfrm>
          <a:prstGeom prst="wedgeRoundRectCallout">
            <a:avLst>
              <a:gd fmla="val -4334" name="adj1"/>
              <a:gd fmla="val 69789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600"/>
              <a:t>欄標</a:t>
            </a:r>
          </a:p>
        </p:txBody>
      </p:sp>
      <p:sp>
        <p:nvSpPr>
          <p:cNvPr id="499" name="Shape 499"/>
          <p:cNvSpPr/>
          <p:nvPr/>
        </p:nvSpPr>
        <p:spPr>
          <a:xfrm>
            <a:off x="311700" y="2978175"/>
            <a:ext cx="1230300" cy="618000"/>
          </a:xfrm>
          <a:prstGeom prst="wedgeRoundRectCallout">
            <a:avLst>
              <a:gd fmla="val 63810" name="adj1"/>
              <a:gd fmla="val -69219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600"/>
              <a:t>列號</a:t>
            </a:r>
          </a:p>
        </p:txBody>
      </p:sp>
      <p:sp>
        <p:nvSpPr>
          <p:cNvPr id="500" name="Shape 500"/>
          <p:cNvSpPr/>
          <p:nvPr/>
        </p:nvSpPr>
        <p:spPr>
          <a:xfrm>
            <a:off x="3164500" y="2438675"/>
            <a:ext cx="1940100" cy="939000"/>
          </a:xfrm>
          <a:prstGeom prst="wedgeRoundRectCallout">
            <a:avLst>
              <a:gd fmla="val -69201" name="adj1"/>
              <a:gd fmla="val -82064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600"/>
              <a:t>選取範圍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zh-CN" sz="2600"/>
              <a:t>儲存格</a:t>
            </a:r>
          </a:p>
        </p:txBody>
      </p:sp>
      <p:sp>
        <p:nvSpPr>
          <p:cNvPr id="501" name="Shape 501"/>
          <p:cNvSpPr/>
          <p:nvPr/>
        </p:nvSpPr>
        <p:spPr>
          <a:xfrm>
            <a:off x="3360625" y="4928725"/>
            <a:ext cx="2553300" cy="618000"/>
          </a:xfrm>
          <a:prstGeom prst="wedgeRoundRectCallout">
            <a:avLst>
              <a:gd fmla="val -46712" name="adj1"/>
              <a:gd fmla="val 113770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600"/>
              <a:t>工作表頁籤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7" name="Shape 507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4.狀態列</a:t>
            </a:r>
          </a:p>
        </p:txBody>
      </p:sp>
      <p:sp>
        <p:nvSpPr>
          <p:cNvPr id="508" name="Shape 50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pic>
        <p:nvPicPr>
          <p:cNvPr id="509" name="Shape 509"/>
          <p:cNvPicPr preferRelativeResize="0"/>
          <p:nvPr/>
        </p:nvPicPr>
        <p:blipFill rotWithShape="1">
          <a:blip r:embed="rId3">
            <a:alphaModFix/>
          </a:blip>
          <a:srcRect b="0" l="0" r="0" t="90578"/>
          <a:stretch/>
        </p:blipFill>
        <p:spPr>
          <a:xfrm>
            <a:off x="329925" y="2915104"/>
            <a:ext cx="8520599" cy="720696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Shape 510"/>
          <p:cNvSpPr/>
          <p:nvPr/>
        </p:nvSpPr>
        <p:spPr>
          <a:xfrm>
            <a:off x="3963875" y="3888950"/>
            <a:ext cx="2097600" cy="927600"/>
          </a:xfrm>
          <a:prstGeom prst="wedgeRoundRectCallout">
            <a:avLst>
              <a:gd fmla="val 39251" name="adj1"/>
              <a:gd fmla="val -90437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600"/>
              <a:t>選取範圍的合計數字</a:t>
            </a:r>
          </a:p>
        </p:txBody>
      </p:sp>
      <p:sp>
        <p:nvSpPr>
          <p:cNvPr id="511" name="Shape 511"/>
          <p:cNvSpPr/>
          <p:nvPr/>
        </p:nvSpPr>
        <p:spPr>
          <a:xfrm>
            <a:off x="6697000" y="3888950"/>
            <a:ext cx="1977000" cy="927600"/>
          </a:xfrm>
          <a:prstGeom prst="wedgeRoundRectCallout">
            <a:avLst>
              <a:gd fmla="val -9977" name="adj1"/>
              <a:gd fmla="val -89457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600"/>
              <a:t>放大/縮小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/>
          <p:nvPr/>
        </p:nvSpPr>
        <p:spPr>
          <a:xfrm>
            <a:off x="2819225" y="3914075"/>
            <a:ext cx="1761000" cy="570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2400"/>
              <a:t>工作表...</a:t>
            </a:r>
          </a:p>
        </p:txBody>
      </p:sp>
      <p:sp>
        <p:nvSpPr>
          <p:cNvPr id="517" name="Shape 517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試算表檔案的組成</a:t>
            </a:r>
          </a:p>
        </p:txBody>
      </p:sp>
      <p:sp>
        <p:nvSpPr>
          <p:cNvPr id="518" name="Shape 51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pic>
        <p:nvPicPr>
          <p:cNvPr id="519" name="Shape 5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600" y="2510975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Shape 520"/>
          <p:cNvSpPr txBox="1"/>
          <p:nvPr/>
        </p:nvSpPr>
        <p:spPr>
          <a:xfrm>
            <a:off x="311700" y="4421400"/>
            <a:ext cx="2147100" cy="9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800"/>
              <a:t>試算表檔案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zh-CN" sz="2800"/>
              <a:t>ods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2800"/>
          </a:p>
        </p:txBody>
      </p:sp>
      <p:sp>
        <p:nvSpPr>
          <p:cNvPr id="521" name="Shape 521"/>
          <p:cNvSpPr/>
          <p:nvPr/>
        </p:nvSpPr>
        <p:spPr>
          <a:xfrm>
            <a:off x="2968525" y="3419675"/>
            <a:ext cx="1535400" cy="570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sz="2400"/>
              <a:t>工作表3</a:t>
            </a:r>
          </a:p>
        </p:txBody>
      </p:sp>
      <p:pic>
        <p:nvPicPr>
          <p:cNvPr id="522" name="Shape 522"/>
          <p:cNvPicPr preferRelativeResize="0"/>
          <p:nvPr/>
        </p:nvPicPr>
        <p:blipFill rotWithShape="1">
          <a:blip r:embed="rId4">
            <a:alphaModFix/>
          </a:blip>
          <a:srcRect b="25899" l="0" r="36167" t="26899"/>
          <a:stretch/>
        </p:blipFill>
        <p:spPr>
          <a:xfrm>
            <a:off x="4287525" y="3092274"/>
            <a:ext cx="3768249" cy="2501549"/>
          </a:xfrm>
          <a:prstGeom prst="rect">
            <a:avLst/>
          </a:prstGeom>
          <a:noFill/>
          <a:ln cap="flat" cmpd="sng" w="28575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523" name="Shape 523"/>
          <p:cNvSpPr/>
          <p:nvPr/>
        </p:nvSpPr>
        <p:spPr>
          <a:xfrm>
            <a:off x="3196775" y="2916475"/>
            <a:ext cx="1535400" cy="570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2400"/>
              <a:t>工作表2</a:t>
            </a:r>
          </a:p>
        </p:txBody>
      </p:sp>
      <p:pic>
        <p:nvPicPr>
          <p:cNvPr id="524" name="Shape 524"/>
          <p:cNvPicPr preferRelativeResize="0"/>
          <p:nvPr/>
        </p:nvPicPr>
        <p:blipFill rotWithShape="1">
          <a:blip r:embed="rId4">
            <a:alphaModFix/>
          </a:blip>
          <a:srcRect b="25899" l="0" r="36167" t="26899"/>
          <a:stretch/>
        </p:blipFill>
        <p:spPr>
          <a:xfrm>
            <a:off x="4515775" y="2589074"/>
            <a:ext cx="3768249" cy="2501549"/>
          </a:xfrm>
          <a:prstGeom prst="rect">
            <a:avLst/>
          </a:prstGeom>
          <a:noFill/>
          <a:ln cap="flat" cmpd="sng" w="28575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525" name="Shape 525"/>
          <p:cNvSpPr/>
          <p:nvPr/>
        </p:nvSpPr>
        <p:spPr>
          <a:xfrm>
            <a:off x="3508050" y="2397175"/>
            <a:ext cx="1535400" cy="570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2400"/>
              <a:t>工作表1</a:t>
            </a:r>
          </a:p>
        </p:txBody>
      </p:sp>
      <p:pic>
        <p:nvPicPr>
          <p:cNvPr id="526" name="Shape 526"/>
          <p:cNvPicPr preferRelativeResize="0"/>
          <p:nvPr/>
        </p:nvPicPr>
        <p:blipFill rotWithShape="1">
          <a:blip r:embed="rId4">
            <a:alphaModFix/>
          </a:blip>
          <a:srcRect b="25899" l="0" r="36167" t="26899"/>
          <a:stretch/>
        </p:blipFill>
        <p:spPr>
          <a:xfrm>
            <a:off x="4827050" y="2069774"/>
            <a:ext cx="3768249" cy="2501549"/>
          </a:xfrm>
          <a:prstGeom prst="rect">
            <a:avLst/>
          </a:prstGeom>
          <a:noFill/>
          <a:ln cap="flat" cmpd="sng" w="28575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527" name="Shape 527"/>
          <p:cNvSpPr/>
          <p:nvPr/>
        </p:nvSpPr>
        <p:spPr>
          <a:xfrm>
            <a:off x="2458925" y="2257650"/>
            <a:ext cx="284100" cy="33363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試算表檔案的組成</a:t>
            </a:r>
          </a:p>
        </p:txBody>
      </p:sp>
      <p:sp>
        <p:nvSpPr>
          <p:cNvPr id="533" name="Shape 53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pic>
        <p:nvPicPr>
          <p:cNvPr id="534" name="Shape 534"/>
          <p:cNvPicPr preferRelativeResize="0"/>
          <p:nvPr/>
        </p:nvPicPr>
        <p:blipFill rotWithShape="1">
          <a:blip r:embed="rId3">
            <a:alphaModFix/>
          </a:blip>
          <a:srcRect b="43320" l="0" r="53568" t="26901"/>
          <a:stretch/>
        </p:blipFill>
        <p:spPr>
          <a:xfrm>
            <a:off x="2811183" y="3188603"/>
            <a:ext cx="4888441" cy="2814471"/>
          </a:xfrm>
          <a:prstGeom prst="rect">
            <a:avLst/>
          </a:prstGeom>
          <a:noFill/>
          <a:ln cap="flat" cmpd="sng" w="28575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535" name="Shape 535"/>
          <p:cNvSpPr/>
          <p:nvPr/>
        </p:nvSpPr>
        <p:spPr>
          <a:xfrm>
            <a:off x="3197090" y="1940625"/>
            <a:ext cx="2559000" cy="1102200"/>
          </a:xfrm>
          <a:prstGeom prst="wedgeRoundRectCallout">
            <a:avLst>
              <a:gd fmla="val -4334" name="adj1"/>
              <a:gd fmla="val 69789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4800">
                <a:solidFill>
                  <a:srgbClr val="274E13"/>
                </a:solidFill>
              </a:rPr>
              <a:t>欄</a:t>
            </a:r>
            <a:r>
              <a:rPr lang="zh-CN" sz="4800"/>
              <a:t> (A)</a:t>
            </a:r>
          </a:p>
        </p:txBody>
      </p:sp>
      <p:sp>
        <p:nvSpPr>
          <p:cNvPr id="536" name="Shape 536"/>
          <p:cNvSpPr/>
          <p:nvPr/>
        </p:nvSpPr>
        <p:spPr>
          <a:xfrm>
            <a:off x="734575" y="2436400"/>
            <a:ext cx="1765800" cy="1102200"/>
          </a:xfrm>
          <a:prstGeom prst="wedgeRoundRectCallout">
            <a:avLst>
              <a:gd fmla="val 78088" name="adj1"/>
              <a:gd fmla="val 68955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4800">
                <a:solidFill>
                  <a:srgbClr val="274E13"/>
                </a:solidFill>
              </a:rPr>
              <a:t>列</a:t>
            </a:r>
            <a:r>
              <a:rPr lang="zh-CN" sz="4800"/>
              <a:t>(1)</a:t>
            </a:r>
          </a:p>
        </p:txBody>
      </p:sp>
      <p:sp>
        <p:nvSpPr>
          <p:cNvPr id="537" name="Shape 537"/>
          <p:cNvSpPr/>
          <p:nvPr/>
        </p:nvSpPr>
        <p:spPr>
          <a:xfrm>
            <a:off x="5038422" y="4493875"/>
            <a:ext cx="3373800" cy="1102200"/>
          </a:xfrm>
          <a:prstGeom prst="wedgeRoundRectCallout">
            <a:avLst>
              <a:gd fmla="val -66244" name="adj1"/>
              <a:gd fmla="val -108302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4800">
                <a:solidFill>
                  <a:srgbClr val="274E13"/>
                </a:solidFill>
              </a:rPr>
              <a:t>儲存格</a:t>
            </a:r>
            <a:r>
              <a:rPr lang="zh-CN" sz="4800"/>
              <a:t>(A1)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LibreOffice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spcAft>
                <a:spcPts val="1000"/>
              </a:spcAft>
            </a:pPr>
            <a:r>
              <a:rPr lang="zh-CN"/>
              <a:t>LibreOffice是由The Document Foundation開發的自由及開放原始碼的辦公室套件</a:t>
            </a:r>
          </a:p>
          <a:p>
            <a:pPr indent="-228600" lvl="0" marL="457200">
              <a:spcBef>
                <a:spcPts val="0"/>
              </a:spcBef>
              <a:spcAft>
                <a:spcPts val="1000"/>
              </a:spcAft>
            </a:pPr>
            <a:r>
              <a:rPr lang="zh-CN"/>
              <a:t>該計劃的目標是成為一個具開放文件格式(ODF)支援、獨立於任何廠商之外、真正不受私有版權制約的辦公室套件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CN"/>
              <a:t>LibreOffice是一個混合詞：</a:t>
            </a:r>
          </a:p>
          <a:p>
            <a:pPr lvl="0" rtl="0" algn="ctr">
              <a:spcBef>
                <a:spcPts val="1000"/>
              </a:spcBef>
              <a:buNone/>
            </a:pPr>
            <a:r>
              <a:rPr lang="zh-CN"/>
              <a:t>+</a:t>
            </a:r>
          </a:p>
        </p:txBody>
      </p:sp>
      <p:sp>
        <p:nvSpPr>
          <p:cNvPr id="192" name="Shape 19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193" name="Shape 193"/>
          <p:cNvSpPr txBox="1"/>
          <p:nvPr/>
        </p:nvSpPr>
        <p:spPr>
          <a:xfrm>
            <a:off x="2952225" y="5202050"/>
            <a:ext cx="15507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zh-CN" sz="3600">
                <a:solidFill>
                  <a:srgbClr val="006600"/>
                </a:solidFill>
              </a:rPr>
              <a:t>Libre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zh-CN" sz="2400">
                <a:solidFill>
                  <a:srgbClr val="006600"/>
                </a:solidFill>
              </a:rPr>
              <a:t>自由的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4809775" y="5202050"/>
            <a:ext cx="15507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CN" sz="3600">
                <a:solidFill>
                  <a:srgbClr val="006600"/>
                </a:solidFill>
              </a:rPr>
              <a:t>Office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zh-CN" sz="2400">
                <a:solidFill>
                  <a:srgbClr val="006600"/>
                </a:solidFill>
              </a:rPr>
              <a:t>辦公室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試算表檔案的組成</a:t>
            </a:r>
          </a:p>
        </p:txBody>
      </p:sp>
      <p:sp>
        <p:nvSpPr>
          <p:cNvPr id="543" name="Shape 54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544" name="Shape 544"/>
          <p:cNvSpPr/>
          <p:nvPr/>
        </p:nvSpPr>
        <p:spPr>
          <a:xfrm>
            <a:off x="985650" y="5453200"/>
            <a:ext cx="7470000" cy="601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CN" sz="2400"/>
              <a:t>試算表檔案 ods</a:t>
            </a:r>
          </a:p>
        </p:txBody>
      </p:sp>
      <p:sp>
        <p:nvSpPr>
          <p:cNvPr id="545" name="Shape 545"/>
          <p:cNvSpPr/>
          <p:nvPr/>
        </p:nvSpPr>
        <p:spPr>
          <a:xfrm>
            <a:off x="1836275" y="4581675"/>
            <a:ext cx="5768700" cy="601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400"/>
              <a:t>工作表</a:t>
            </a:r>
          </a:p>
        </p:txBody>
      </p:sp>
      <p:sp>
        <p:nvSpPr>
          <p:cNvPr id="546" name="Shape 546"/>
          <p:cNvSpPr/>
          <p:nvPr/>
        </p:nvSpPr>
        <p:spPr>
          <a:xfrm>
            <a:off x="2521050" y="3710150"/>
            <a:ext cx="4399200" cy="601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400"/>
              <a:t>欄</a:t>
            </a:r>
          </a:p>
        </p:txBody>
      </p:sp>
      <p:sp>
        <p:nvSpPr>
          <p:cNvPr id="547" name="Shape 547"/>
          <p:cNvSpPr/>
          <p:nvPr/>
        </p:nvSpPr>
        <p:spPr>
          <a:xfrm>
            <a:off x="3226550" y="2838625"/>
            <a:ext cx="2988300" cy="601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400"/>
              <a:t>列</a:t>
            </a:r>
          </a:p>
        </p:txBody>
      </p:sp>
      <p:sp>
        <p:nvSpPr>
          <p:cNvPr id="548" name="Shape 548"/>
          <p:cNvSpPr/>
          <p:nvPr/>
        </p:nvSpPr>
        <p:spPr>
          <a:xfrm>
            <a:off x="3818050" y="1967100"/>
            <a:ext cx="1805400" cy="601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400"/>
              <a:t>儲存格</a:t>
            </a:r>
          </a:p>
        </p:txBody>
      </p:sp>
      <p:cxnSp>
        <p:nvCxnSpPr>
          <p:cNvPr id="549" name="Shape 549"/>
          <p:cNvCxnSpPr>
            <a:endCxn id="545" idx="2"/>
          </p:cNvCxnSpPr>
          <p:nvPr/>
        </p:nvCxnSpPr>
        <p:spPr>
          <a:xfrm rot="10800000">
            <a:off x="4720625" y="5183475"/>
            <a:ext cx="0" cy="269700"/>
          </a:xfrm>
          <a:prstGeom prst="straightConnector1">
            <a:avLst/>
          </a:prstGeom>
          <a:noFill/>
          <a:ln cap="flat" cmpd="sng" w="28575">
            <a:solidFill>
              <a:srgbClr val="274E13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550" name="Shape 550"/>
          <p:cNvCxnSpPr>
            <a:endCxn id="551" idx="2"/>
          </p:cNvCxnSpPr>
          <p:nvPr/>
        </p:nvCxnSpPr>
        <p:spPr>
          <a:xfrm rot="10800000">
            <a:off x="4720625" y="4311962"/>
            <a:ext cx="0" cy="269700"/>
          </a:xfrm>
          <a:prstGeom prst="straightConnector1">
            <a:avLst/>
          </a:prstGeom>
          <a:noFill/>
          <a:ln cap="flat" cmpd="sng" w="28575">
            <a:solidFill>
              <a:srgbClr val="274E13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552" name="Shape 552"/>
          <p:cNvCxnSpPr>
            <a:endCxn id="553" idx="2"/>
          </p:cNvCxnSpPr>
          <p:nvPr/>
        </p:nvCxnSpPr>
        <p:spPr>
          <a:xfrm rot="10800000">
            <a:off x="4720625" y="3440425"/>
            <a:ext cx="0" cy="269700"/>
          </a:xfrm>
          <a:prstGeom prst="straightConnector1">
            <a:avLst/>
          </a:prstGeom>
          <a:noFill/>
          <a:ln cap="flat" cmpd="sng" w="28575">
            <a:solidFill>
              <a:srgbClr val="274E13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554" name="Shape 554"/>
          <p:cNvCxnSpPr>
            <a:endCxn id="555" idx="2"/>
          </p:cNvCxnSpPr>
          <p:nvPr/>
        </p:nvCxnSpPr>
        <p:spPr>
          <a:xfrm rot="10800000">
            <a:off x="4720625" y="2568875"/>
            <a:ext cx="0" cy="269700"/>
          </a:xfrm>
          <a:prstGeom prst="straightConnector1">
            <a:avLst/>
          </a:prstGeom>
          <a:noFill/>
          <a:ln cap="flat" cmpd="sng" w="28575">
            <a:solidFill>
              <a:srgbClr val="274E13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基本操作</a:t>
            </a:r>
          </a:p>
        </p:txBody>
      </p:sp>
      <p:sp>
        <p:nvSpPr>
          <p:cNvPr id="561" name="Shape 56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562" name="Shape 562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Part 3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開啟檔案</a:t>
            </a:r>
          </a:p>
        </p:txBody>
      </p:sp>
      <p:sp>
        <p:nvSpPr>
          <p:cNvPr id="568" name="Shape 56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pic>
        <p:nvPicPr>
          <p:cNvPr id="569" name="Shape 5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5986" y="1639823"/>
            <a:ext cx="5352032" cy="44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Shape 570"/>
          <p:cNvSpPr/>
          <p:nvPr/>
        </p:nvSpPr>
        <p:spPr>
          <a:xfrm>
            <a:off x="2873925" y="2548150"/>
            <a:ext cx="798900" cy="684600"/>
          </a:xfrm>
          <a:prstGeom prst="roundRect">
            <a:avLst>
              <a:gd fmla="val 5713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選取</a:t>
            </a:r>
          </a:p>
        </p:txBody>
      </p:sp>
      <p:sp>
        <p:nvSpPr>
          <p:cNvPr id="576" name="Shape 576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7" name="Shape 57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578" name="Shape 578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9" name="Shape 579"/>
          <p:cNvSpPr txBox="1"/>
          <p:nvPr>
            <p:ph idx="3" type="subTitle"/>
          </p:nvPr>
        </p:nvSpPr>
        <p:spPr>
          <a:xfrm>
            <a:off x="2407050" y="1495525"/>
            <a:ext cx="19047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選取欄</a:t>
            </a:r>
          </a:p>
        </p:txBody>
      </p:sp>
      <p:sp>
        <p:nvSpPr>
          <p:cNvPr id="580" name="Shape 580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選取列</a:t>
            </a:r>
          </a:p>
        </p:txBody>
      </p:sp>
      <p:pic>
        <p:nvPicPr>
          <p:cNvPr id="581" name="Shape 5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2" y="2568802"/>
            <a:ext cx="2154967" cy="35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Shape 582"/>
          <p:cNvSpPr/>
          <p:nvPr/>
        </p:nvSpPr>
        <p:spPr>
          <a:xfrm>
            <a:off x="705450" y="1442650"/>
            <a:ext cx="1701600" cy="887700"/>
          </a:xfrm>
          <a:prstGeom prst="wedgeRoundRectCallout">
            <a:avLst>
              <a:gd fmla="val -21948" name="adj1"/>
              <a:gd fmla="val 99079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600"/>
              <a:t>滑鼠左鍵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zh-CN" sz="2600"/>
              <a:t>點</a:t>
            </a:r>
            <a:r>
              <a:rPr lang="zh-CN" sz="2600" u="sng"/>
              <a:t>欄標</a:t>
            </a:r>
          </a:p>
        </p:txBody>
      </p:sp>
      <p:pic>
        <p:nvPicPr>
          <p:cNvPr id="583" name="Shape 5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401" y="3897451"/>
            <a:ext cx="3999900" cy="1290634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Shape 584"/>
          <p:cNvSpPr/>
          <p:nvPr/>
        </p:nvSpPr>
        <p:spPr>
          <a:xfrm>
            <a:off x="2798737" y="3886550"/>
            <a:ext cx="1701600" cy="887700"/>
          </a:xfrm>
          <a:prstGeom prst="wedgeRoundRectCallout">
            <a:avLst>
              <a:gd fmla="val 71106" name="adj1"/>
              <a:gd fmla="val 7288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600"/>
              <a:t>滑鼠左鍵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zh-CN" sz="2600"/>
              <a:t>點</a:t>
            </a:r>
            <a:r>
              <a:rPr lang="zh-CN" sz="2600" u="sng"/>
              <a:t>列號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Shape 589"/>
          <p:cNvPicPr preferRelativeResize="0"/>
          <p:nvPr/>
        </p:nvPicPr>
        <p:blipFill rotWithShape="1">
          <a:blip r:embed="rId3">
            <a:alphaModFix/>
          </a:blip>
          <a:srcRect b="35822" l="0" r="75867" t="26902"/>
          <a:stretch/>
        </p:blipFill>
        <p:spPr>
          <a:xfrm>
            <a:off x="311700" y="2568799"/>
            <a:ext cx="2540700" cy="35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Shape 590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選取</a:t>
            </a:r>
          </a:p>
        </p:txBody>
      </p:sp>
      <p:sp>
        <p:nvSpPr>
          <p:cNvPr id="591" name="Shape 59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592" name="Shape 592"/>
          <p:cNvSpPr txBox="1"/>
          <p:nvPr>
            <p:ph idx="2" type="body"/>
          </p:nvPr>
        </p:nvSpPr>
        <p:spPr>
          <a:xfrm>
            <a:off x="3183201" y="2568799"/>
            <a:ext cx="2540699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3" name="Shape 593"/>
          <p:cNvSpPr txBox="1"/>
          <p:nvPr>
            <p:ph idx="3" type="subTitle"/>
          </p:nvPr>
        </p:nvSpPr>
        <p:spPr>
          <a:xfrm>
            <a:off x="311700" y="1495525"/>
            <a:ext cx="25407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單一儲存格</a:t>
            </a:r>
          </a:p>
        </p:txBody>
      </p:sp>
      <p:sp>
        <p:nvSpPr>
          <p:cNvPr id="594" name="Shape 594"/>
          <p:cNvSpPr txBox="1"/>
          <p:nvPr>
            <p:ph idx="4" type="subTitle"/>
          </p:nvPr>
        </p:nvSpPr>
        <p:spPr>
          <a:xfrm>
            <a:off x="3183201" y="1495525"/>
            <a:ext cx="2540699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範圍儲存格</a:t>
            </a:r>
          </a:p>
        </p:txBody>
      </p:sp>
      <p:sp>
        <p:nvSpPr>
          <p:cNvPr id="595" name="Shape 595"/>
          <p:cNvSpPr txBox="1"/>
          <p:nvPr>
            <p:ph idx="5" type="body"/>
          </p:nvPr>
        </p:nvSpPr>
        <p:spPr>
          <a:xfrm>
            <a:off x="6054699" y="2568799"/>
            <a:ext cx="2540699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6" name="Shape 596"/>
          <p:cNvSpPr txBox="1"/>
          <p:nvPr>
            <p:ph idx="6" type="subTitle"/>
          </p:nvPr>
        </p:nvSpPr>
        <p:spPr>
          <a:xfrm>
            <a:off x="6054699" y="1495525"/>
            <a:ext cx="2540699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個別儲存格</a:t>
            </a:r>
          </a:p>
        </p:txBody>
      </p:sp>
      <p:pic>
        <p:nvPicPr>
          <p:cNvPr id="597" name="Shape 597"/>
          <p:cNvPicPr preferRelativeResize="0"/>
          <p:nvPr/>
        </p:nvPicPr>
        <p:blipFill rotWithShape="1">
          <a:blip r:embed="rId4">
            <a:alphaModFix/>
          </a:blip>
          <a:srcRect b="4214" l="0" r="0" t="0"/>
          <a:stretch/>
        </p:blipFill>
        <p:spPr>
          <a:xfrm>
            <a:off x="3183199" y="2568799"/>
            <a:ext cx="2540699" cy="345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Shape 598"/>
          <p:cNvPicPr preferRelativeResize="0"/>
          <p:nvPr/>
        </p:nvPicPr>
        <p:blipFill rotWithShape="1">
          <a:blip r:embed="rId5">
            <a:alphaModFix/>
          </a:blip>
          <a:srcRect b="10305" l="0" r="0" t="0"/>
          <a:stretch/>
        </p:blipFill>
        <p:spPr>
          <a:xfrm>
            <a:off x="6054700" y="2568800"/>
            <a:ext cx="2540700" cy="35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Shape 599"/>
          <p:cNvSpPr/>
          <p:nvPr/>
        </p:nvSpPr>
        <p:spPr>
          <a:xfrm>
            <a:off x="4098200" y="4897600"/>
            <a:ext cx="1701600" cy="887700"/>
          </a:xfrm>
          <a:prstGeom prst="wedgeRoundRectCallout">
            <a:avLst>
              <a:gd fmla="val -37196" name="adj1"/>
              <a:gd fmla="val -97277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600"/>
              <a:t>滑鼠左鍵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zh-CN" sz="2600"/>
              <a:t>拖曳</a:t>
            </a:r>
          </a:p>
        </p:txBody>
      </p:sp>
      <p:sp>
        <p:nvSpPr>
          <p:cNvPr id="600" name="Shape 600"/>
          <p:cNvSpPr/>
          <p:nvPr/>
        </p:nvSpPr>
        <p:spPr>
          <a:xfrm>
            <a:off x="7252250" y="5141950"/>
            <a:ext cx="1701600" cy="1131000"/>
          </a:xfrm>
          <a:prstGeom prst="wedgeRoundRectCallout">
            <a:avLst>
              <a:gd fmla="val -37196" name="adj1"/>
              <a:gd fmla="val -97277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600"/>
              <a:t>按住Ctrl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zh-CN" sz="2600"/>
              <a:t>滑鼠左鍵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zh-CN" sz="2600"/>
              <a:t>選取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Shape 6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5312" y="5059287"/>
            <a:ext cx="6276975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Shape 606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7" name="Shape 607"/>
          <p:cNvSpPr/>
          <p:nvPr/>
        </p:nvSpPr>
        <p:spPr>
          <a:xfrm>
            <a:off x="5291350" y="2568800"/>
            <a:ext cx="3434100" cy="2459100"/>
          </a:xfrm>
          <a:prstGeom prst="wedgeRoundRectCallout">
            <a:avLst>
              <a:gd fmla="val 32479" name="adj1"/>
              <a:gd fmla="val 73042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8" name="Shape 608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插入列與欄</a:t>
            </a:r>
          </a:p>
        </p:txBody>
      </p:sp>
      <p:sp>
        <p:nvSpPr>
          <p:cNvPr id="609" name="Shape 609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0" name="Shape 61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611" name="Shape 611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1.選取儲存格</a:t>
            </a:r>
          </a:p>
        </p:txBody>
      </p:sp>
      <p:sp>
        <p:nvSpPr>
          <p:cNvPr id="612" name="Shape 612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2.標準工具列 &gt;</a:t>
            </a:r>
          </a:p>
          <a:p>
            <a:pPr lvl="0">
              <a:spcBef>
                <a:spcPts val="0"/>
              </a:spcBef>
              <a:buNone/>
            </a:pPr>
            <a:r>
              <a:rPr lang="zh-CN">
                <a:solidFill>
                  <a:srgbClr val="980000"/>
                </a:solidFill>
              </a:rPr>
              <a:t>插入列</a:t>
            </a:r>
            <a:r>
              <a:rPr lang="zh-CN"/>
              <a:t>/</a:t>
            </a:r>
            <a:r>
              <a:rPr lang="zh-CN">
                <a:solidFill>
                  <a:srgbClr val="980000"/>
                </a:solidFill>
              </a:rPr>
              <a:t>插入欄</a:t>
            </a:r>
          </a:p>
        </p:txBody>
      </p:sp>
      <p:pic>
        <p:nvPicPr>
          <p:cNvPr id="613" name="Shape 6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568807"/>
            <a:ext cx="3999899" cy="2138407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Shape 614"/>
          <p:cNvSpPr/>
          <p:nvPr/>
        </p:nvSpPr>
        <p:spPr>
          <a:xfrm>
            <a:off x="1877900" y="3627175"/>
            <a:ext cx="1919400" cy="601800"/>
          </a:xfrm>
          <a:prstGeom prst="roundRect">
            <a:avLst>
              <a:gd fmla="val 5713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15" name="Shape 615"/>
          <p:cNvPicPr preferRelativeResize="0"/>
          <p:nvPr/>
        </p:nvPicPr>
        <p:blipFill rotWithShape="1">
          <a:blip r:embed="rId3">
            <a:alphaModFix/>
          </a:blip>
          <a:srcRect b="5048" l="86114" r="1775" t="36451"/>
          <a:stretch/>
        </p:blipFill>
        <p:spPr>
          <a:xfrm>
            <a:off x="5663400" y="3040750"/>
            <a:ext cx="2346249" cy="18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Shape 616"/>
          <p:cNvSpPr/>
          <p:nvPr/>
        </p:nvSpPr>
        <p:spPr>
          <a:xfrm>
            <a:off x="8009650" y="5569919"/>
            <a:ext cx="715800" cy="304500"/>
          </a:xfrm>
          <a:prstGeom prst="roundRect">
            <a:avLst>
              <a:gd fmla="val 5713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7" name="Shape 617"/>
          <p:cNvSpPr txBox="1"/>
          <p:nvPr/>
        </p:nvSpPr>
        <p:spPr>
          <a:xfrm>
            <a:off x="5291350" y="2694784"/>
            <a:ext cx="1732800" cy="7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CN" sz="2400">
                <a:solidFill>
                  <a:srgbClr val="980000"/>
                </a:solidFill>
              </a:rPr>
              <a:t>上方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zh-CN" sz="2400">
                <a:solidFill>
                  <a:srgbClr val="980000"/>
                </a:solidFill>
              </a:rPr>
              <a:t>插入列</a:t>
            </a:r>
          </a:p>
        </p:txBody>
      </p:sp>
      <p:sp>
        <p:nvSpPr>
          <p:cNvPr id="618" name="Shape 618"/>
          <p:cNvSpPr txBox="1"/>
          <p:nvPr/>
        </p:nvSpPr>
        <p:spPr>
          <a:xfrm>
            <a:off x="6862500" y="2694784"/>
            <a:ext cx="1732800" cy="7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CN" sz="2400">
                <a:solidFill>
                  <a:srgbClr val="980000"/>
                </a:solidFill>
              </a:rPr>
              <a:t>左方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zh-CN" sz="2400">
                <a:solidFill>
                  <a:srgbClr val="980000"/>
                </a:solidFill>
              </a:rPr>
              <a:t>插入欄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Shape 6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6162" y="5217437"/>
            <a:ext cx="7096125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Shape 624"/>
          <p:cNvSpPr/>
          <p:nvPr/>
        </p:nvSpPr>
        <p:spPr>
          <a:xfrm>
            <a:off x="5291350" y="2568800"/>
            <a:ext cx="3434100" cy="2262000"/>
          </a:xfrm>
          <a:prstGeom prst="wedgeRoundRectCallout">
            <a:avLst>
              <a:gd fmla="val 31573" name="adj1"/>
              <a:gd fmla="val 86230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25" name="Shape 625"/>
          <p:cNvPicPr preferRelativeResize="0"/>
          <p:nvPr/>
        </p:nvPicPr>
        <p:blipFill rotWithShape="1">
          <a:blip r:embed="rId3">
            <a:alphaModFix/>
          </a:blip>
          <a:srcRect b="24680" l="86506" r="4428" t="38450"/>
          <a:stretch/>
        </p:blipFill>
        <p:spPr>
          <a:xfrm>
            <a:off x="5939899" y="3192874"/>
            <a:ext cx="2137000" cy="1388287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Shape 626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刪除列或欄</a:t>
            </a:r>
          </a:p>
        </p:txBody>
      </p:sp>
      <p:sp>
        <p:nvSpPr>
          <p:cNvPr id="627" name="Shape 627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8" name="Shape 62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629" name="Shape 629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1.選取儲存格</a:t>
            </a:r>
          </a:p>
        </p:txBody>
      </p:sp>
      <p:sp>
        <p:nvSpPr>
          <p:cNvPr id="630" name="Shape 630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2.標準工具列 &gt;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>
                <a:solidFill>
                  <a:srgbClr val="980000"/>
                </a:solidFill>
              </a:rPr>
              <a:t>刪除列</a:t>
            </a:r>
            <a:r>
              <a:rPr lang="zh-CN"/>
              <a:t>/</a:t>
            </a:r>
            <a:r>
              <a:rPr lang="zh-CN">
                <a:solidFill>
                  <a:srgbClr val="980000"/>
                </a:solidFill>
              </a:rPr>
              <a:t>刪除欄</a:t>
            </a:r>
          </a:p>
        </p:txBody>
      </p:sp>
      <p:pic>
        <p:nvPicPr>
          <p:cNvPr id="631" name="Shape 6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568807"/>
            <a:ext cx="3999899" cy="2138407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Shape 632"/>
          <p:cNvSpPr/>
          <p:nvPr/>
        </p:nvSpPr>
        <p:spPr>
          <a:xfrm>
            <a:off x="1877900" y="3627175"/>
            <a:ext cx="1919400" cy="601800"/>
          </a:xfrm>
          <a:prstGeom prst="roundRect">
            <a:avLst>
              <a:gd fmla="val 5713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3" name="Shape 633"/>
          <p:cNvSpPr/>
          <p:nvPr/>
        </p:nvSpPr>
        <p:spPr>
          <a:xfrm>
            <a:off x="7822900" y="5725544"/>
            <a:ext cx="715800" cy="304500"/>
          </a:xfrm>
          <a:prstGeom prst="roundRect">
            <a:avLst>
              <a:gd fmla="val 5713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4" name="Shape 634"/>
          <p:cNvSpPr txBox="1"/>
          <p:nvPr/>
        </p:nvSpPr>
        <p:spPr>
          <a:xfrm>
            <a:off x="5561100" y="2943784"/>
            <a:ext cx="1732800" cy="7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CN" sz="2400">
                <a:solidFill>
                  <a:srgbClr val="980000"/>
                </a:solidFill>
              </a:rPr>
              <a:t>刪除列</a:t>
            </a:r>
          </a:p>
        </p:txBody>
      </p:sp>
      <p:sp>
        <p:nvSpPr>
          <p:cNvPr id="635" name="Shape 635"/>
          <p:cNvSpPr txBox="1"/>
          <p:nvPr/>
        </p:nvSpPr>
        <p:spPr>
          <a:xfrm>
            <a:off x="6748375" y="2943784"/>
            <a:ext cx="1732800" cy="7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CN" sz="2400">
                <a:solidFill>
                  <a:srgbClr val="980000"/>
                </a:solidFill>
              </a:rPr>
              <a:t>刪除欄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編輯儲存格</a:t>
            </a:r>
          </a:p>
        </p:txBody>
      </p:sp>
      <p:sp>
        <p:nvSpPr>
          <p:cNvPr id="641" name="Shape 641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2" name="Shape 64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643" name="Shape 643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1.選取儲存格</a:t>
            </a:r>
          </a:p>
        </p:txBody>
      </p:sp>
      <p:sp>
        <p:nvSpPr>
          <p:cNvPr id="644" name="Shape 644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2.按下 F2 &gt; 編輯</a:t>
            </a:r>
          </a:p>
        </p:txBody>
      </p:sp>
      <p:pic>
        <p:nvPicPr>
          <p:cNvPr id="645" name="Shape 6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568807"/>
            <a:ext cx="3999899" cy="2138407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Shape 646"/>
          <p:cNvSpPr/>
          <p:nvPr/>
        </p:nvSpPr>
        <p:spPr>
          <a:xfrm>
            <a:off x="1877900" y="3627175"/>
            <a:ext cx="1919400" cy="601800"/>
          </a:xfrm>
          <a:prstGeom prst="roundRect">
            <a:avLst>
              <a:gd fmla="val 5713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7" name="Shape 647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48" name="Shape 6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400" y="2568800"/>
            <a:ext cx="3999900" cy="1999950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Shape 649"/>
          <p:cNvSpPr/>
          <p:nvPr/>
        </p:nvSpPr>
        <p:spPr>
          <a:xfrm>
            <a:off x="6505250" y="3523425"/>
            <a:ext cx="1919400" cy="601800"/>
          </a:xfrm>
          <a:prstGeom prst="roundRect">
            <a:avLst>
              <a:gd fmla="val 5713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0" name="Shape 650"/>
          <p:cNvSpPr/>
          <p:nvPr/>
        </p:nvSpPr>
        <p:spPr>
          <a:xfrm>
            <a:off x="6276975" y="4477975"/>
            <a:ext cx="2204700" cy="887700"/>
          </a:xfrm>
          <a:prstGeom prst="wedgeRoundRectCallout">
            <a:avLst>
              <a:gd fmla="val 28119" name="adj1"/>
              <a:gd fmla="val -106106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600"/>
              <a:t>可以修改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zh-CN" sz="2600"/>
              <a:t>儲存格資料</a:t>
            </a:r>
          </a:p>
        </p:txBody>
      </p:sp>
      <p:sp>
        <p:nvSpPr>
          <p:cNvPr id="651" name="Shape 651"/>
          <p:cNvSpPr/>
          <p:nvPr/>
        </p:nvSpPr>
        <p:spPr>
          <a:xfrm>
            <a:off x="6505250" y="1925625"/>
            <a:ext cx="622500" cy="495600"/>
          </a:xfrm>
          <a:prstGeom prst="bevel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CN" sz="2000"/>
              <a:t>F2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編輯下一格儲存格</a:t>
            </a:r>
          </a:p>
        </p:txBody>
      </p:sp>
      <p:sp>
        <p:nvSpPr>
          <p:cNvPr id="657" name="Shape 657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8" name="Shape 65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659" name="Shape 659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1.儲存格編輯狀態</a:t>
            </a:r>
          </a:p>
        </p:txBody>
      </p:sp>
      <p:sp>
        <p:nvSpPr>
          <p:cNvPr id="660" name="Shape 660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2.跳往下一格</a:t>
            </a:r>
          </a:p>
        </p:txBody>
      </p:sp>
      <p:sp>
        <p:nvSpPr>
          <p:cNvPr id="661" name="Shape 661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62" name="Shape 6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568800"/>
            <a:ext cx="3999900" cy="1999950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Shape 663"/>
          <p:cNvSpPr/>
          <p:nvPr/>
        </p:nvSpPr>
        <p:spPr>
          <a:xfrm>
            <a:off x="1984550" y="3523425"/>
            <a:ext cx="1919400" cy="601800"/>
          </a:xfrm>
          <a:prstGeom prst="roundRect">
            <a:avLst>
              <a:gd fmla="val 5713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4" name="Shape 664"/>
          <p:cNvSpPr/>
          <p:nvPr/>
        </p:nvSpPr>
        <p:spPr>
          <a:xfrm>
            <a:off x="1508975" y="4477975"/>
            <a:ext cx="2451900" cy="887700"/>
          </a:xfrm>
          <a:prstGeom prst="wedgeRoundRectCallout">
            <a:avLst>
              <a:gd fmla="val 28119" name="adj1"/>
              <a:gd fmla="val -106106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600"/>
              <a:t>修改完成之後</a:t>
            </a:r>
          </a:p>
        </p:txBody>
      </p:sp>
      <p:pic>
        <p:nvPicPr>
          <p:cNvPr id="665" name="Shape 665"/>
          <p:cNvPicPr preferRelativeResize="0"/>
          <p:nvPr/>
        </p:nvPicPr>
        <p:blipFill rotWithShape="1">
          <a:blip r:embed="rId4">
            <a:alphaModFix/>
          </a:blip>
          <a:srcRect b="0" l="0" r="13562" t="0"/>
          <a:stretch/>
        </p:blipFill>
        <p:spPr>
          <a:xfrm>
            <a:off x="4832399" y="3217575"/>
            <a:ext cx="3999899" cy="2345304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Shape 666"/>
          <p:cNvSpPr/>
          <p:nvPr/>
        </p:nvSpPr>
        <p:spPr>
          <a:xfrm>
            <a:off x="7356000" y="4125225"/>
            <a:ext cx="643200" cy="252000"/>
          </a:xfrm>
          <a:prstGeom prst="curvedDownArrow">
            <a:avLst>
              <a:gd fmla="val 47500" name="adj1"/>
              <a:gd fmla="val 88015" name="adj2"/>
              <a:gd fmla="val 25000" name="adj3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7" name="Shape 667"/>
          <p:cNvSpPr/>
          <p:nvPr/>
        </p:nvSpPr>
        <p:spPr>
          <a:xfrm>
            <a:off x="7003250" y="2537425"/>
            <a:ext cx="1725300" cy="1100100"/>
          </a:xfrm>
          <a:prstGeom prst="wedgeRoundRectCallout">
            <a:avLst>
              <a:gd fmla="val -11512" name="adj1"/>
              <a:gd fmla="val 91499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600"/>
              <a:t>向右一格</a:t>
            </a:r>
          </a:p>
        </p:txBody>
      </p:sp>
      <p:sp>
        <p:nvSpPr>
          <p:cNvPr id="668" name="Shape 668"/>
          <p:cNvSpPr/>
          <p:nvPr/>
        </p:nvSpPr>
        <p:spPr>
          <a:xfrm>
            <a:off x="7487150" y="3083525"/>
            <a:ext cx="757500" cy="495600"/>
          </a:xfrm>
          <a:prstGeom prst="bevel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000"/>
              <a:t>Tab</a:t>
            </a:r>
          </a:p>
        </p:txBody>
      </p:sp>
      <p:sp>
        <p:nvSpPr>
          <p:cNvPr id="669" name="Shape 669"/>
          <p:cNvSpPr/>
          <p:nvPr/>
        </p:nvSpPr>
        <p:spPr>
          <a:xfrm>
            <a:off x="4762225" y="4799200"/>
            <a:ext cx="1725300" cy="1100100"/>
          </a:xfrm>
          <a:prstGeom prst="wedgeRoundRectCallout">
            <a:avLst>
              <a:gd fmla="val 67023" name="adj1"/>
              <a:gd fmla="val -62322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600"/>
              <a:t>向下一格</a:t>
            </a:r>
          </a:p>
        </p:txBody>
      </p:sp>
      <p:sp>
        <p:nvSpPr>
          <p:cNvPr id="670" name="Shape 670"/>
          <p:cNvSpPr/>
          <p:nvPr/>
        </p:nvSpPr>
        <p:spPr>
          <a:xfrm>
            <a:off x="5045375" y="5345300"/>
            <a:ext cx="1158900" cy="495600"/>
          </a:xfrm>
          <a:prstGeom prst="bevel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000"/>
              <a:t>Enter</a:t>
            </a:r>
          </a:p>
        </p:txBody>
      </p:sp>
      <p:sp>
        <p:nvSpPr>
          <p:cNvPr id="671" name="Shape 671"/>
          <p:cNvSpPr/>
          <p:nvPr/>
        </p:nvSpPr>
        <p:spPr>
          <a:xfrm flipH="1">
            <a:off x="6785375" y="4377225"/>
            <a:ext cx="352800" cy="3393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實作時間</a:t>
            </a:r>
          </a:p>
        </p:txBody>
      </p:sp>
      <p:sp>
        <p:nvSpPr>
          <p:cNvPr id="677" name="Shape 677"/>
          <p:cNvSpPr txBox="1"/>
          <p:nvPr>
            <p:ph idx="1" type="body"/>
          </p:nvPr>
        </p:nvSpPr>
        <p:spPr>
          <a:xfrm>
            <a:off x="3667025" y="685225"/>
            <a:ext cx="5307600" cy="5406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CN"/>
              <a:t>開啟檔案「</a:t>
            </a:r>
            <a:r>
              <a:rPr lang="zh-CN" u="sng"/>
              <a:t>1a 氣溫.ods</a:t>
            </a:r>
            <a:r>
              <a:rPr lang="zh-CN"/>
              <a:t>」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CN"/>
              <a:t>在</a:t>
            </a:r>
            <a:r>
              <a:rPr lang="zh-CN" u="sng">
                <a:solidFill>
                  <a:srgbClr val="38761D"/>
                </a:solidFill>
              </a:rPr>
              <a:t>列11</a:t>
            </a:r>
            <a:r>
              <a:rPr lang="zh-CN">
                <a:solidFill>
                  <a:srgbClr val="980000"/>
                </a:solidFill>
              </a:rPr>
              <a:t>上方插入列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CN" u="sng">
                <a:solidFill>
                  <a:srgbClr val="38761D"/>
                </a:solidFill>
              </a:rPr>
              <a:t>儲存格A11</a:t>
            </a:r>
            <a:r>
              <a:rPr lang="zh-CN"/>
              <a:t>輸入「</a:t>
            </a:r>
            <a:r>
              <a:rPr lang="zh-CN" u="sng"/>
              <a:t>臺北</a:t>
            </a:r>
            <a:r>
              <a:rPr lang="zh-CN"/>
              <a:t>」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CN" u="sng">
                <a:solidFill>
                  <a:srgbClr val="38761D"/>
                </a:solidFill>
              </a:rPr>
              <a:t>儲存格B11</a:t>
            </a:r>
            <a:r>
              <a:rPr lang="zh-CN"/>
              <a:t>輸入「</a:t>
            </a:r>
            <a:r>
              <a:rPr lang="zh-CN" u="sng"/>
              <a:t>18</a:t>
            </a:r>
            <a:r>
              <a:rPr lang="zh-CN"/>
              <a:t>」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CN">
                <a:solidFill>
                  <a:srgbClr val="980000"/>
                </a:solidFill>
              </a:rPr>
              <a:t>刪除列</a:t>
            </a:r>
            <a:r>
              <a:rPr lang="zh-CN"/>
              <a:t>:</a:t>
            </a:r>
            <a:r>
              <a:rPr lang="zh-CN" u="sng">
                <a:solidFill>
                  <a:srgbClr val="38761D"/>
                </a:solidFill>
              </a:rPr>
              <a:t>列6</a:t>
            </a:r>
            <a:r>
              <a:rPr lang="zh-CN"/>
              <a:t>跟</a:t>
            </a:r>
            <a:r>
              <a:rPr lang="zh-CN" u="sng">
                <a:solidFill>
                  <a:srgbClr val="38761D"/>
                </a:solidFill>
              </a:rPr>
              <a:t>列7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CN">
                <a:solidFill>
                  <a:schemeClr val="dk1"/>
                </a:solidFill>
              </a:rPr>
              <a:t>請問</a:t>
            </a:r>
            <a:r>
              <a:rPr lang="zh-CN" u="sng">
                <a:solidFill>
                  <a:srgbClr val="38761D"/>
                </a:solidFill>
              </a:rPr>
              <a:t>儲存格A11</a:t>
            </a:r>
            <a:r>
              <a:rPr lang="zh-CN">
                <a:solidFill>
                  <a:schemeClr val="dk1"/>
                </a:solidFill>
              </a:rPr>
              <a:t>的資料是什麼？</a:t>
            </a:r>
          </a:p>
        </p:txBody>
      </p:sp>
      <p:sp>
        <p:nvSpPr>
          <p:cNvPr id="678" name="Shape 67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2335975" y="1495525"/>
            <a:ext cx="3894900" cy="1145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2335975" y="5126200"/>
            <a:ext cx="3894900" cy="1145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5008275" y="3504000"/>
            <a:ext cx="3408600" cy="1145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LibreOffice的轉變</a:t>
            </a:r>
          </a:p>
        </p:txBody>
      </p:sp>
      <p:sp>
        <p:nvSpPr>
          <p:cNvPr id="203" name="Shape 20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6500" y="5154173"/>
            <a:ext cx="3549825" cy="108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9050" y="3719374"/>
            <a:ext cx="3247050" cy="7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12799" y="1583375"/>
            <a:ext cx="2677224" cy="96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49721" y="3503996"/>
            <a:ext cx="1145099" cy="11450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Shape 208"/>
          <p:cNvCxnSpPr>
            <a:stCxn id="199" idx="2"/>
            <a:endCxn id="207" idx="0"/>
          </p:cNvCxnSpPr>
          <p:nvPr/>
        </p:nvCxnSpPr>
        <p:spPr>
          <a:xfrm rot="5400000">
            <a:off x="2721175" y="1941775"/>
            <a:ext cx="863400" cy="2261100"/>
          </a:xfrm>
          <a:prstGeom prst="bentConnector3">
            <a:avLst>
              <a:gd fmla="val 49998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09" name="Shape 209"/>
          <p:cNvCxnSpPr>
            <a:stCxn id="199" idx="2"/>
            <a:endCxn id="201" idx="0"/>
          </p:cNvCxnSpPr>
          <p:nvPr/>
        </p:nvCxnSpPr>
        <p:spPr>
          <a:xfrm flipH="1" rot="-5400000">
            <a:off x="5066275" y="1857775"/>
            <a:ext cx="863400" cy="2429100"/>
          </a:xfrm>
          <a:prstGeom prst="bentConnector3">
            <a:avLst>
              <a:gd fmla="val 49999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10" name="Shape 210"/>
          <p:cNvCxnSpPr>
            <a:stCxn id="207" idx="2"/>
            <a:endCxn id="204" idx="0"/>
          </p:cNvCxnSpPr>
          <p:nvPr/>
        </p:nvCxnSpPr>
        <p:spPr>
          <a:xfrm flipH="1" rot="-5400000">
            <a:off x="2884171" y="3787196"/>
            <a:ext cx="505200" cy="2229000"/>
          </a:xfrm>
          <a:prstGeom prst="bentConnector3">
            <a:avLst>
              <a:gd fmla="val 49988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11" name="Shape 211"/>
          <p:cNvSpPr/>
          <p:nvPr/>
        </p:nvSpPr>
        <p:spPr>
          <a:xfrm>
            <a:off x="2931350" y="3325175"/>
            <a:ext cx="1240800" cy="1145100"/>
          </a:xfrm>
          <a:prstGeom prst="wedgeEllipseCallout">
            <a:avLst>
              <a:gd fmla="val -73076" name="adj1"/>
              <a:gd fmla="val 20112" name="adj2"/>
            </a:avLst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2" name="Shape 2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20050" y="3465700"/>
            <a:ext cx="863400" cy="86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資料檢視</a:t>
            </a:r>
          </a:p>
        </p:txBody>
      </p:sp>
      <p:sp>
        <p:nvSpPr>
          <p:cNvPr id="684" name="Shape 68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685" name="Shape 685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Part 4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擁有大量資料的試算表</a:t>
            </a:r>
          </a:p>
        </p:txBody>
      </p:sp>
      <p:sp>
        <p:nvSpPr>
          <p:cNvPr id="691" name="Shape 69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pic>
        <p:nvPicPr>
          <p:cNvPr id="692" name="Shape 6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5500" y="1639822"/>
            <a:ext cx="5489799" cy="4393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Shape 693"/>
          <p:cNvSpPr/>
          <p:nvPr/>
        </p:nvSpPr>
        <p:spPr>
          <a:xfrm>
            <a:off x="3442500" y="3123975"/>
            <a:ext cx="4805700" cy="222900"/>
          </a:xfrm>
          <a:prstGeom prst="roundRect">
            <a:avLst>
              <a:gd fmla="val 5713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4" name="Shape 694"/>
          <p:cNvSpPr/>
          <p:nvPr/>
        </p:nvSpPr>
        <p:spPr>
          <a:xfrm>
            <a:off x="3442500" y="3346875"/>
            <a:ext cx="876600" cy="2208900"/>
          </a:xfrm>
          <a:prstGeom prst="roundRect">
            <a:avLst>
              <a:gd fmla="val 5713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5" name="Shape 695"/>
          <p:cNvSpPr/>
          <p:nvPr/>
        </p:nvSpPr>
        <p:spPr>
          <a:xfrm>
            <a:off x="1759200" y="6033225"/>
            <a:ext cx="2559900" cy="653700"/>
          </a:xfrm>
          <a:prstGeom prst="wedgeRoundRectCallout">
            <a:avLst>
              <a:gd fmla="val 27651" name="adj1"/>
              <a:gd fmla="val -110958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CN" sz="2600">
                <a:solidFill>
                  <a:srgbClr val="FF0000"/>
                </a:solidFill>
              </a:rPr>
              <a:t>首欄</a:t>
            </a:r>
            <a:r>
              <a:rPr lang="zh-CN" sz="2600"/>
              <a:t>:列標籤</a:t>
            </a:r>
          </a:p>
        </p:txBody>
      </p:sp>
      <p:sp>
        <p:nvSpPr>
          <p:cNvPr id="696" name="Shape 696"/>
          <p:cNvSpPr/>
          <p:nvPr/>
        </p:nvSpPr>
        <p:spPr>
          <a:xfrm>
            <a:off x="480150" y="2683050"/>
            <a:ext cx="2559900" cy="653700"/>
          </a:xfrm>
          <a:prstGeom prst="wedgeRoundRectCallout">
            <a:avLst>
              <a:gd fmla="val 77246" name="adj1"/>
              <a:gd fmla="val 39533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CN" sz="2600">
                <a:solidFill>
                  <a:srgbClr val="FF0000"/>
                </a:solidFill>
              </a:rPr>
              <a:t>首列</a:t>
            </a:r>
            <a:r>
              <a:rPr lang="zh-CN" sz="2600"/>
              <a:t>:欄標籤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檢視大量資料的技巧</a:t>
            </a:r>
          </a:p>
        </p:txBody>
      </p:sp>
      <p:sp>
        <p:nvSpPr>
          <p:cNvPr id="702" name="Shape 702"/>
          <p:cNvSpPr txBox="1"/>
          <p:nvPr>
            <p:ph idx="1" type="body"/>
          </p:nvPr>
        </p:nvSpPr>
        <p:spPr>
          <a:xfrm>
            <a:off x="311700" y="1639966"/>
            <a:ext cx="3999900" cy="44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3" name="Shape 70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704" name="Shape 704"/>
          <p:cNvSpPr txBox="1"/>
          <p:nvPr>
            <p:ph idx="2" type="body"/>
          </p:nvPr>
        </p:nvSpPr>
        <p:spPr>
          <a:xfrm>
            <a:off x="4832400" y="1639966"/>
            <a:ext cx="3999900" cy="4452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zh-CN"/>
              <a:t>結凍列與欄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zh-CN"/>
              <a:t>自動篩選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zh-CN"/>
              <a:t>排序</a:t>
            </a:r>
          </a:p>
          <a:p>
            <a:pPr indent="-228600" lvl="0" marL="457200">
              <a:lnSpc>
                <a:spcPct val="200000"/>
              </a:lnSpc>
              <a:spcBef>
                <a:spcPts val="0"/>
              </a:spcBef>
            </a:pPr>
            <a:r>
              <a:rPr lang="zh-CN"/>
              <a:t>標準篩選</a:t>
            </a:r>
          </a:p>
        </p:txBody>
      </p:sp>
      <p:pic>
        <p:nvPicPr>
          <p:cNvPr id="705" name="Shape 705"/>
          <p:cNvPicPr preferRelativeResize="0"/>
          <p:nvPr/>
        </p:nvPicPr>
        <p:blipFill rotWithShape="1">
          <a:blip r:embed="rId3">
            <a:alphaModFix/>
          </a:blip>
          <a:srcRect b="0" l="21893" r="0" t="0"/>
          <a:stretch/>
        </p:blipFill>
        <p:spPr>
          <a:xfrm>
            <a:off x="834437" y="1639975"/>
            <a:ext cx="3477172" cy="44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" name="Shape 7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236600"/>
            <a:ext cx="9016051" cy="129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Shape 7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4" y="2568800"/>
            <a:ext cx="3999899" cy="2565015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Shape 712"/>
          <p:cNvSpPr/>
          <p:nvPr/>
        </p:nvSpPr>
        <p:spPr>
          <a:xfrm>
            <a:off x="5810025" y="2568800"/>
            <a:ext cx="2396700" cy="2262000"/>
          </a:xfrm>
          <a:prstGeom prst="wedgeRoundRectCallout">
            <a:avLst>
              <a:gd fmla="val 56495" name="adj1"/>
              <a:gd fmla="val 83478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3" name="Shape 713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結凍列與欄</a:t>
            </a:r>
            <a:r>
              <a:rPr b="0" lang="zh-CN"/>
              <a:t> (1/2)</a:t>
            </a:r>
          </a:p>
        </p:txBody>
      </p:sp>
      <p:sp>
        <p:nvSpPr>
          <p:cNvPr id="714" name="Shape 71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715" name="Shape 715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1.選取</a:t>
            </a:r>
            <a:r>
              <a:rPr lang="zh-CN">
                <a:solidFill>
                  <a:srgbClr val="38761D"/>
                </a:solidFill>
              </a:rPr>
              <a:t>儲存格B2</a:t>
            </a:r>
          </a:p>
        </p:txBody>
      </p:sp>
      <p:sp>
        <p:nvSpPr>
          <p:cNvPr id="716" name="Shape 716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2.標準工具列 &gt;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>
                <a:solidFill>
                  <a:srgbClr val="980000"/>
                </a:solidFill>
              </a:rPr>
              <a:t>結凍列與欄</a:t>
            </a:r>
          </a:p>
        </p:txBody>
      </p:sp>
      <p:sp>
        <p:nvSpPr>
          <p:cNvPr id="717" name="Shape 717"/>
          <p:cNvSpPr/>
          <p:nvPr/>
        </p:nvSpPr>
        <p:spPr>
          <a:xfrm>
            <a:off x="2147675" y="3627175"/>
            <a:ext cx="1649700" cy="483600"/>
          </a:xfrm>
          <a:prstGeom prst="roundRect">
            <a:avLst>
              <a:gd fmla="val 5713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8" name="Shape 718"/>
          <p:cNvSpPr/>
          <p:nvPr/>
        </p:nvSpPr>
        <p:spPr>
          <a:xfrm>
            <a:off x="8372775" y="5652925"/>
            <a:ext cx="280200" cy="304500"/>
          </a:xfrm>
          <a:prstGeom prst="roundRect">
            <a:avLst>
              <a:gd fmla="val 5713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19" name="Shape 719"/>
          <p:cNvPicPr preferRelativeResize="0"/>
          <p:nvPr/>
        </p:nvPicPr>
        <p:blipFill rotWithShape="1">
          <a:blip r:embed="rId3">
            <a:alphaModFix/>
          </a:blip>
          <a:srcRect b="48093" l="92865" r="4027" t="31288"/>
          <a:stretch/>
        </p:blipFill>
        <p:spPr>
          <a:xfrm>
            <a:off x="6328862" y="3240402"/>
            <a:ext cx="1359075" cy="1293224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Shape 720"/>
          <p:cNvSpPr txBox="1"/>
          <p:nvPr/>
        </p:nvSpPr>
        <p:spPr>
          <a:xfrm>
            <a:off x="6141975" y="2694784"/>
            <a:ext cx="1732800" cy="7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CN" sz="2400">
                <a:solidFill>
                  <a:srgbClr val="FF0000"/>
                </a:solidFill>
              </a:rPr>
              <a:t>結凍列與欄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Shape 725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結凍列與欄</a:t>
            </a:r>
            <a:r>
              <a:rPr b="0" lang="zh-CN"/>
              <a:t> (2/2)</a:t>
            </a:r>
          </a:p>
        </p:txBody>
      </p:sp>
      <p:sp>
        <p:nvSpPr>
          <p:cNvPr id="726" name="Shape 726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7" name="Shape 727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8" name="Shape 72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729" name="Shape 729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3.首欄與首列結凍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(黑色粗線)</a:t>
            </a:r>
          </a:p>
        </p:txBody>
      </p:sp>
      <p:sp>
        <p:nvSpPr>
          <p:cNvPr id="730" name="Shape 730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4.解除結凍</a:t>
            </a:r>
          </a:p>
        </p:txBody>
      </p:sp>
      <p:pic>
        <p:nvPicPr>
          <p:cNvPr id="731" name="Shape 731"/>
          <p:cNvPicPr preferRelativeResize="0"/>
          <p:nvPr/>
        </p:nvPicPr>
        <p:blipFill rotWithShape="1">
          <a:blip r:embed="rId3">
            <a:alphaModFix/>
          </a:blip>
          <a:srcRect b="0" l="0" r="17005" t="0"/>
          <a:stretch/>
        </p:blipFill>
        <p:spPr>
          <a:xfrm>
            <a:off x="311700" y="2568800"/>
            <a:ext cx="3999899" cy="18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Shape 732"/>
          <p:cNvSpPr/>
          <p:nvPr/>
        </p:nvSpPr>
        <p:spPr>
          <a:xfrm>
            <a:off x="311700" y="4486125"/>
            <a:ext cx="2979600" cy="1354200"/>
          </a:xfrm>
          <a:prstGeom prst="wedgeRoundRectCallout">
            <a:avLst>
              <a:gd fmla="val -1250" name="adj1"/>
              <a:gd fmla="val -90605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600"/>
              <a:t>不管怎麼捲動視窗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zh-CN" sz="2600"/>
              <a:t>首欄與首列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zh-CN" sz="2600"/>
              <a:t>都會固定顯示</a:t>
            </a:r>
          </a:p>
        </p:txBody>
      </p:sp>
      <p:sp>
        <p:nvSpPr>
          <p:cNvPr id="733" name="Shape 733"/>
          <p:cNvSpPr/>
          <p:nvPr/>
        </p:nvSpPr>
        <p:spPr>
          <a:xfrm>
            <a:off x="5810025" y="3028250"/>
            <a:ext cx="2396700" cy="2604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34" name="Shape 734"/>
          <p:cNvPicPr preferRelativeResize="0"/>
          <p:nvPr/>
        </p:nvPicPr>
        <p:blipFill rotWithShape="1">
          <a:blip r:embed="rId4">
            <a:alphaModFix/>
          </a:blip>
          <a:srcRect b="48093" l="92865" r="4027" t="31288"/>
          <a:stretch/>
        </p:blipFill>
        <p:spPr>
          <a:xfrm>
            <a:off x="6328862" y="4073352"/>
            <a:ext cx="1359075" cy="1293224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Shape 735"/>
          <p:cNvSpPr txBox="1"/>
          <p:nvPr/>
        </p:nvSpPr>
        <p:spPr>
          <a:xfrm>
            <a:off x="6141975" y="3392859"/>
            <a:ext cx="1732800" cy="7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400"/>
              <a:t>再按一下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zh-CN" sz="2400">
                <a:solidFill>
                  <a:srgbClr val="980000"/>
                </a:solidFill>
              </a:rPr>
              <a:t>結凍列與欄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zh-CN" sz="2400"/>
              <a:t>解除結凍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Shape 740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實作時間</a:t>
            </a:r>
          </a:p>
        </p:txBody>
      </p:sp>
      <p:sp>
        <p:nvSpPr>
          <p:cNvPr id="741" name="Shape 741"/>
          <p:cNvSpPr txBox="1"/>
          <p:nvPr>
            <p:ph idx="1" type="body"/>
          </p:nvPr>
        </p:nvSpPr>
        <p:spPr>
          <a:xfrm>
            <a:off x="3667025" y="685225"/>
            <a:ext cx="5165100" cy="5406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開啟檔案「</a:t>
            </a:r>
            <a:r>
              <a:rPr lang="zh-CN" u="sng"/>
              <a:t>1b 氣象.ods</a:t>
            </a:r>
            <a:r>
              <a:rPr lang="zh-CN"/>
              <a:t>」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選取</a:t>
            </a:r>
            <a:r>
              <a:rPr lang="zh-CN" u="sng">
                <a:solidFill>
                  <a:srgbClr val="38761D"/>
                </a:solidFill>
              </a:rPr>
              <a:t>儲存格B2</a:t>
            </a:r>
          </a:p>
          <a:p>
            <a:pPr indent="-228600" lvl="0" marL="457200" rtl="0">
              <a:spcBef>
                <a:spcPts val="0"/>
              </a:spcBef>
              <a:buClr>
                <a:srgbClr val="980000"/>
              </a:buClr>
              <a:buAutoNum type="arabicPeriod"/>
            </a:pPr>
            <a:r>
              <a:rPr lang="zh-CN">
                <a:solidFill>
                  <a:srgbClr val="980000"/>
                </a:solidFill>
              </a:rPr>
              <a:t>結凍首欄與首列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上下左右捲動視窗看看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AutoNum type="arabicPeriod"/>
            </a:pPr>
            <a:r>
              <a:rPr lang="zh-CN">
                <a:solidFill>
                  <a:schemeClr val="dk1"/>
                </a:solidFill>
              </a:rPr>
              <a:t>請找到宜蘭的最小相對溼度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解除</a:t>
            </a:r>
            <a:r>
              <a:rPr lang="zh-CN">
                <a:solidFill>
                  <a:srgbClr val="980000"/>
                </a:solidFill>
              </a:rPr>
              <a:t>結凍</a:t>
            </a:r>
          </a:p>
        </p:txBody>
      </p:sp>
      <p:sp>
        <p:nvSpPr>
          <p:cNvPr id="742" name="Shape 74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自動篩選</a:t>
            </a:r>
            <a:r>
              <a:rPr b="0" lang="zh-CN"/>
              <a:t>(1/2)</a:t>
            </a:r>
          </a:p>
        </p:txBody>
      </p:sp>
      <p:sp>
        <p:nvSpPr>
          <p:cNvPr id="748" name="Shape 748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9" name="Shape 74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750" name="Shape 750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1" name="Shape 751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1.標準工具列&gt;</a:t>
            </a:r>
            <a:r>
              <a:rPr lang="zh-CN">
                <a:solidFill>
                  <a:srgbClr val="980000"/>
                </a:solidFill>
              </a:rPr>
              <a:t>自動篩選</a:t>
            </a:r>
          </a:p>
        </p:txBody>
      </p:sp>
      <p:sp>
        <p:nvSpPr>
          <p:cNvPr id="752" name="Shape 752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2.篩選箭頭</a:t>
            </a:r>
          </a:p>
        </p:txBody>
      </p:sp>
      <p:pic>
        <p:nvPicPr>
          <p:cNvPr id="753" name="Shape 753"/>
          <p:cNvPicPr preferRelativeResize="0"/>
          <p:nvPr/>
        </p:nvPicPr>
        <p:blipFill rotWithShape="1">
          <a:blip r:embed="rId3">
            <a:alphaModFix/>
          </a:blip>
          <a:srcRect b="56316" l="0" r="0" t="0"/>
          <a:stretch/>
        </p:blipFill>
        <p:spPr>
          <a:xfrm>
            <a:off x="311700" y="2954288"/>
            <a:ext cx="8520599" cy="27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Shape 754"/>
          <p:cNvSpPr/>
          <p:nvPr/>
        </p:nvSpPr>
        <p:spPr>
          <a:xfrm>
            <a:off x="7874775" y="3409300"/>
            <a:ext cx="446100" cy="483600"/>
          </a:xfrm>
          <a:prstGeom prst="roundRect">
            <a:avLst>
              <a:gd fmla="val 5713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5" name="Shape 755"/>
          <p:cNvSpPr/>
          <p:nvPr/>
        </p:nvSpPr>
        <p:spPr>
          <a:xfrm>
            <a:off x="1494025" y="4892950"/>
            <a:ext cx="332100" cy="352800"/>
          </a:xfrm>
          <a:prstGeom prst="roundRect">
            <a:avLst>
              <a:gd fmla="val 5713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6" name="Shape 756"/>
          <p:cNvSpPr/>
          <p:nvPr/>
        </p:nvSpPr>
        <p:spPr>
          <a:xfrm>
            <a:off x="2790925" y="4892950"/>
            <a:ext cx="332100" cy="352800"/>
          </a:xfrm>
          <a:prstGeom prst="roundRect">
            <a:avLst>
              <a:gd fmla="val 5713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7" name="Shape 757"/>
          <p:cNvSpPr/>
          <p:nvPr/>
        </p:nvSpPr>
        <p:spPr>
          <a:xfrm>
            <a:off x="3979500" y="4892950"/>
            <a:ext cx="332100" cy="352800"/>
          </a:xfrm>
          <a:prstGeom prst="roundRect">
            <a:avLst>
              <a:gd fmla="val 5713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8" name="Shape 758"/>
          <p:cNvSpPr/>
          <p:nvPr/>
        </p:nvSpPr>
        <p:spPr>
          <a:xfrm>
            <a:off x="5266025" y="4892950"/>
            <a:ext cx="332100" cy="352800"/>
          </a:xfrm>
          <a:prstGeom prst="roundRect">
            <a:avLst>
              <a:gd fmla="val 5713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9" name="Shape 759"/>
          <p:cNvSpPr/>
          <p:nvPr/>
        </p:nvSpPr>
        <p:spPr>
          <a:xfrm>
            <a:off x="6324300" y="4892950"/>
            <a:ext cx="332100" cy="352800"/>
          </a:xfrm>
          <a:prstGeom prst="roundRect">
            <a:avLst>
              <a:gd fmla="val 5713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0" name="Shape 760"/>
          <p:cNvSpPr/>
          <p:nvPr/>
        </p:nvSpPr>
        <p:spPr>
          <a:xfrm>
            <a:off x="6844400" y="2742050"/>
            <a:ext cx="892200" cy="819600"/>
          </a:xfrm>
          <a:prstGeom prst="wedgeEllipseCallout">
            <a:avLst>
              <a:gd fmla="val 57347" name="adj1"/>
              <a:gd fmla="val 33943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</a:t>
            </a:r>
          </a:p>
        </p:txBody>
      </p:sp>
      <p:sp>
        <p:nvSpPr>
          <p:cNvPr id="761" name="Shape 761"/>
          <p:cNvSpPr/>
          <p:nvPr/>
        </p:nvSpPr>
        <p:spPr>
          <a:xfrm>
            <a:off x="785275" y="3892900"/>
            <a:ext cx="892200" cy="819600"/>
          </a:xfrm>
          <a:prstGeom prst="wedgeEllipseCallout">
            <a:avLst>
              <a:gd fmla="val 29438" name="adj1"/>
              <a:gd fmla="val 65688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Shape 766"/>
          <p:cNvSpPr txBox="1"/>
          <p:nvPr>
            <p:ph idx="2" type="body"/>
          </p:nvPr>
        </p:nvSpPr>
        <p:spPr>
          <a:xfrm>
            <a:off x="5550725" y="2568798"/>
            <a:ext cx="32817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7" name="Shape 767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自動篩選</a:t>
            </a:r>
            <a:r>
              <a:rPr b="0" lang="zh-CN"/>
              <a:t>(2/2)</a:t>
            </a:r>
          </a:p>
        </p:txBody>
      </p:sp>
      <p:sp>
        <p:nvSpPr>
          <p:cNvPr id="768" name="Shape 76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769" name="Shape 769"/>
          <p:cNvSpPr txBox="1"/>
          <p:nvPr>
            <p:ph idx="3" type="subTitle"/>
          </p:nvPr>
        </p:nvSpPr>
        <p:spPr>
          <a:xfrm>
            <a:off x="2784125" y="1495525"/>
            <a:ext cx="25695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zh-CN"/>
              <a:t>3.篩選箭頭</a:t>
            </a:r>
            <a:br>
              <a:rPr lang="zh-CN"/>
            </a:br>
            <a:r>
              <a:rPr lang="zh-CN"/>
              <a:t>&gt;設定篩選條件</a:t>
            </a:r>
          </a:p>
        </p:txBody>
      </p:sp>
      <p:sp>
        <p:nvSpPr>
          <p:cNvPr id="770" name="Shape 770"/>
          <p:cNvSpPr txBox="1"/>
          <p:nvPr>
            <p:ph idx="4" type="subTitle"/>
          </p:nvPr>
        </p:nvSpPr>
        <p:spPr>
          <a:xfrm>
            <a:off x="5550725" y="1495525"/>
            <a:ext cx="32817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4.解除自動篩選</a:t>
            </a:r>
          </a:p>
        </p:txBody>
      </p:sp>
      <p:pic>
        <p:nvPicPr>
          <p:cNvPr id="771" name="Shape 7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70549"/>
            <a:ext cx="2784124" cy="5687444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Shape 772"/>
          <p:cNvSpPr/>
          <p:nvPr/>
        </p:nvSpPr>
        <p:spPr>
          <a:xfrm>
            <a:off x="1364950" y="532125"/>
            <a:ext cx="892200" cy="819600"/>
          </a:xfrm>
          <a:prstGeom prst="wedgeEllipseCallout">
            <a:avLst>
              <a:gd fmla="val -27544" name="adj1"/>
              <a:gd fmla="val 84578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</a:t>
            </a:r>
          </a:p>
        </p:txBody>
      </p:sp>
      <p:sp>
        <p:nvSpPr>
          <p:cNvPr id="773" name="Shape 773"/>
          <p:cNvSpPr/>
          <p:nvPr/>
        </p:nvSpPr>
        <p:spPr>
          <a:xfrm>
            <a:off x="1364950" y="1691750"/>
            <a:ext cx="332100" cy="352800"/>
          </a:xfrm>
          <a:prstGeom prst="roundRect">
            <a:avLst>
              <a:gd fmla="val 5713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4" name="Shape 774"/>
          <p:cNvSpPr/>
          <p:nvPr/>
        </p:nvSpPr>
        <p:spPr>
          <a:xfrm>
            <a:off x="2358075" y="2568800"/>
            <a:ext cx="3431400" cy="1316400"/>
          </a:xfrm>
          <a:prstGeom prst="wedgeRoundRectCallout">
            <a:avLst>
              <a:gd fmla="val -80018" name="adj1"/>
              <a:gd fmla="val -64967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CN" sz="2600"/>
              <a:t>排序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zh-CN" sz="2600"/>
              <a:t>按升序排</a:t>
            </a:r>
            <a:r>
              <a:rPr lang="zh-CN" sz="2600"/>
              <a:t>:由小到大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zh-CN" sz="2600"/>
              <a:t>按降序排</a:t>
            </a:r>
            <a:r>
              <a:rPr lang="zh-CN" sz="2600"/>
              <a:t>:由大到小</a:t>
            </a:r>
          </a:p>
        </p:txBody>
      </p:sp>
      <p:sp>
        <p:nvSpPr>
          <p:cNvPr id="775" name="Shape 775"/>
          <p:cNvSpPr/>
          <p:nvPr/>
        </p:nvSpPr>
        <p:spPr>
          <a:xfrm>
            <a:off x="2627850" y="4508975"/>
            <a:ext cx="1335600" cy="653700"/>
          </a:xfrm>
          <a:prstGeom prst="wedgeRoundRectCallout">
            <a:avLst>
              <a:gd fmla="val -113917" name="adj1"/>
              <a:gd fmla="val -81727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CN" sz="2600"/>
              <a:t>篩選</a:t>
            </a:r>
          </a:p>
        </p:txBody>
      </p:sp>
      <p:sp>
        <p:nvSpPr>
          <p:cNvPr id="776" name="Shape 776"/>
          <p:cNvSpPr/>
          <p:nvPr/>
        </p:nvSpPr>
        <p:spPr>
          <a:xfrm>
            <a:off x="2627850" y="5786350"/>
            <a:ext cx="1335600" cy="653700"/>
          </a:xfrm>
          <a:prstGeom prst="wedgeRoundRectCallout">
            <a:avLst>
              <a:gd fmla="val -142661" name="adj1"/>
              <a:gd fmla="val 33945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CN" sz="2600"/>
              <a:t>確定</a:t>
            </a:r>
          </a:p>
        </p:txBody>
      </p:sp>
      <p:sp>
        <p:nvSpPr>
          <p:cNvPr id="777" name="Shape 777"/>
          <p:cNvSpPr/>
          <p:nvPr/>
        </p:nvSpPr>
        <p:spPr>
          <a:xfrm>
            <a:off x="6092150" y="3028250"/>
            <a:ext cx="2396700" cy="2604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8" name="Shape 778"/>
          <p:cNvSpPr txBox="1"/>
          <p:nvPr/>
        </p:nvSpPr>
        <p:spPr>
          <a:xfrm>
            <a:off x="6424100" y="3392859"/>
            <a:ext cx="1732800" cy="7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400"/>
              <a:t>再按一下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zh-CN" sz="2400">
                <a:solidFill>
                  <a:srgbClr val="980000"/>
                </a:solidFill>
              </a:rPr>
              <a:t>自動篩選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zh-CN" sz="2400"/>
              <a:t>解除篩選</a:t>
            </a:r>
          </a:p>
        </p:txBody>
      </p:sp>
      <p:pic>
        <p:nvPicPr>
          <p:cNvPr id="779" name="Shape 779"/>
          <p:cNvPicPr preferRelativeResize="0"/>
          <p:nvPr/>
        </p:nvPicPr>
        <p:blipFill rotWithShape="1">
          <a:blip r:embed="rId4">
            <a:alphaModFix/>
          </a:blip>
          <a:srcRect b="85223" l="89252" r="6120" t="8143"/>
          <a:stretch/>
        </p:blipFill>
        <p:spPr>
          <a:xfrm>
            <a:off x="6799037" y="4349281"/>
            <a:ext cx="982937" cy="104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實作時間</a:t>
            </a:r>
          </a:p>
        </p:txBody>
      </p:sp>
      <p:sp>
        <p:nvSpPr>
          <p:cNvPr id="785" name="Shape 785"/>
          <p:cNvSpPr txBox="1"/>
          <p:nvPr>
            <p:ph idx="1" type="body"/>
          </p:nvPr>
        </p:nvSpPr>
        <p:spPr>
          <a:xfrm>
            <a:off x="3667025" y="685225"/>
            <a:ext cx="5165100" cy="5406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繼續檔案「</a:t>
            </a:r>
            <a:r>
              <a:rPr lang="zh-CN" u="sng"/>
              <a:t>1b 氣象.ods</a:t>
            </a:r>
            <a:r>
              <a:rPr lang="zh-CN"/>
              <a:t>」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使用</a:t>
            </a:r>
            <a:r>
              <a:rPr b="1" lang="zh-CN">
                <a:solidFill>
                  <a:srgbClr val="980000"/>
                </a:solidFill>
              </a:rPr>
              <a:t>自動篩選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找出平均「平均溫度」最高的觀測站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找出「平均相對溼度」為</a:t>
            </a:r>
            <a:br>
              <a:rPr lang="zh-CN"/>
            </a:br>
            <a:r>
              <a:rPr lang="zh-CN"/>
              <a:t>「</a:t>
            </a:r>
            <a:r>
              <a:rPr lang="zh-CN" u="sng"/>
              <a:t>80</a:t>
            </a:r>
            <a:r>
              <a:rPr lang="zh-CN"/>
              <a:t>」的三個觀測站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解除</a:t>
            </a:r>
            <a:r>
              <a:rPr lang="zh-CN">
                <a:solidFill>
                  <a:srgbClr val="980000"/>
                </a:solidFill>
              </a:rPr>
              <a:t>自動篩選</a:t>
            </a:r>
          </a:p>
        </p:txBody>
      </p:sp>
      <p:sp>
        <p:nvSpPr>
          <p:cNvPr id="786" name="Shape 78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進階排序</a:t>
            </a:r>
            <a:r>
              <a:rPr b="0" lang="zh-CN"/>
              <a:t> (1/2)</a:t>
            </a:r>
          </a:p>
        </p:txBody>
      </p:sp>
      <p:sp>
        <p:nvSpPr>
          <p:cNvPr id="792" name="Shape 792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3" name="Shape 793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4" name="Shape 79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795" name="Shape 795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1. 標準工具列 &gt; 排序</a:t>
            </a:r>
          </a:p>
        </p:txBody>
      </p:sp>
      <p:sp>
        <p:nvSpPr>
          <p:cNvPr id="796" name="Shape 796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97" name="Shape 797"/>
          <p:cNvPicPr preferRelativeResize="0"/>
          <p:nvPr/>
        </p:nvPicPr>
        <p:blipFill rotWithShape="1">
          <a:blip r:embed="rId3">
            <a:alphaModFix/>
          </a:blip>
          <a:srcRect b="38567" l="0" r="0" t="0"/>
          <a:stretch/>
        </p:blipFill>
        <p:spPr>
          <a:xfrm>
            <a:off x="311700" y="2568799"/>
            <a:ext cx="8520600" cy="35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Shape 798"/>
          <p:cNvSpPr/>
          <p:nvPr/>
        </p:nvSpPr>
        <p:spPr>
          <a:xfrm>
            <a:off x="5862775" y="2880175"/>
            <a:ext cx="446100" cy="483600"/>
          </a:xfrm>
          <a:prstGeom prst="roundRect">
            <a:avLst>
              <a:gd fmla="val 5713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9" name="Shape 799"/>
          <p:cNvSpPr/>
          <p:nvPr/>
        </p:nvSpPr>
        <p:spPr>
          <a:xfrm>
            <a:off x="5862775" y="1778050"/>
            <a:ext cx="892200" cy="819600"/>
          </a:xfrm>
          <a:prstGeom prst="wedgeEllipseCallout">
            <a:avLst>
              <a:gd fmla="val -16367" name="adj1"/>
              <a:gd fmla="val 7180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874900" y="3090325"/>
            <a:ext cx="3316200" cy="16329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LibreOffice的成員</a:t>
            </a:r>
          </a:p>
        </p:txBody>
      </p:sp>
      <p:sp>
        <p:nvSpPr>
          <p:cNvPr id="219" name="Shape 21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 b="35758" l="0" r="70740" t="34853"/>
          <a:stretch/>
        </p:blipFill>
        <p:spPr>
          <a:xfrm>
            <a:off x="1045475" y="1639824"/>
            <a:ext cx="1114775" cy="1368774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2328325" y="1772362"/>
            <a:ext cx="2370600" cy="11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CN" sz="3600">
                <a:solidFill>
                  <a:srgbClr val="03669E"/>
                </a:solidFill>
              </a:rPr>
              <a:t>Writer</a:t>
            </a:r>
          </a:p>
          <a:p>
            <a:pPr lvl="0">
              <a:spcBef>
                <a:spcPts val="0"/>
              </a:spcBef>
              <a:buNone/>
            </a:pPr>
            <a:r>
              <a:rPr lang="zh-CN" sz="2400"/>
              <a:t>文書處理</a:t>
            </a:r>
          </a:p>
          <a:p>
            <a:pPr lvl="0">
              <a:spcBef>
                <a:spcPts val="0"/>
              </a:spcBef>
              <a:buNone/>
            </a:pPr>
            <a:r>
              <a:rPr lang="zh-CN" sz="2400"/>
              <a:t>( = Word )</a:t>
            </a:r>
          </a:p>
        </p:txBody>
      </p:sp>
      <p:pic>
        <p:nvPicPr>
          <p:cNvPr id="222" name="Shape 222"/>
          <p:cNvPicPr preferRelativeResize="0"/>
          <p:nvPr/>
        </p:nvPicPr>
        <p:blipFill rotWithShape="1">
          <a:blip r:embed="rId3">
            <a:alphaModFix/>
          </a:blip>
          <a:srcRect b="35758" l="35368" r="35371" t="34853"/>
          <a:stretch/>
        </p:blipFill>
        <p:spPr>
          <a:xfrm>
            <a:off x="1045475" y="3220262"/>
            <a:ext cx="1114775" cy="1368774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/>
          <p:nvPr/>
        </p:nvSpPr>
        <p:spPr>
          <a:xfrm>
            <a:off x="2328325" y="3352800"/>
            <a:ext cx="2370600" cy="11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CN" sz="3600">
                <a:solidFill>
                  <a:srgbClr val="179A03"/>
                </a:solidFill>
              </a:rPr>
              <a:t>Calc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sz="2400"/>
              <a:t>試算表統計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sz="2400"/>
              <a:t>( = Excel )</a:t>
            </a: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 b="35758" l="70740" r="0" t="34853"/>
          <a:stretch/>
        </p:blipFill>
        <p:spPr>
          <a:xfrm>
            <a:off x="1045475" y="4800699"/>
            <a:ext cx="1114775" cy="136877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/>
        </p:nvSpPr>
        <p:spPr>
          <a:xfrm>
            <a:off x="2328325" y="4933237"/>
            <a:ext cx="2370600" cy="11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CN" sz="3600">
                <a:solidFill>
                  <a:srgbClr val="9B3A03"/>
                </a:solidFill>
              </a:rPr>
              <a:t>Impress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sz="2400"/>
              <a:t>投影片簡報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sz="2400"/>
              <a:t>( =PowerPoint )</a:t>
            </a:r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 b="0" l="0" r="70740" t="70612"/>
          <a:stretch/>
        </p:blipFill>
        <p:spPr>
          <a:xfrm>
            <a:off x="4883700" y="1639824"/>
            <a:ext cx="1114775" cy="1368774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/>
        </p:nvSpPr>
        <p:spPr>
          <a:xfrm>
            <a:off x="6166550" y="1772375"/>
            <a:ext cx="2665800" cy="11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CN" sz="3600">
                <a:solidFill>
                  <a:srgbClr val="783F04"/>
                </a:solidFill>
              </a:rPr>
              <a:t>Draw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sz="2400"/>
              <a:t>圖表繪圖與排版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sz="2400"/>
              <a:t>(=Visio, Publisher)</a:t>
            </a:r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 b="0" l="35371" r="35368" t="70612"/>
          <a:stretch/>
        </p:blipFill>
        <p:spPr>
          <a:xfrm>
            <a:off x="4883700" y="3220262"/>
            <a:ext cx="1114775" cy="136877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/>
        </p:nvSpPr>
        <p:spPr>
          <a:xfrm>
            <a:off x="6166550" y="3352800"/>
            <a:ext cx="2370600" cy="11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CN" sz="3600">
                <a:solidFill>
                  <a:srgbClr val="9900FF"/>
                </a:solidFill>
              </a:rPr>
              <a:t>Base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sz="2400"/>
              <a:t>資料庫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sz="2400"/>
              <a:t>( = Access )</a:t>
            </a: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 b="0" l="70740" r="0" t="70612"/>
          <a:stretch/>
        </p:blipFill>
        <p:spPr>
          <a:xfrm>
            <a:off x="4883700" y="4800699"/>
            <a:ext cx="1114775" cy="136877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/>
          <p:nvPr/>
        </p:nvSpPr>
        <p:spPr>
          <a:xfrm>
            <a:off x="6166550" y="4933249"/>
            <a:ext cx="2370600" cy="11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CN" sz="3600">
                <a:solidFill>
                  <a:schemeClr val="dk2"/>
                </a:solidFill>
              </a:rPr>
              <a:t>Math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sz="2400"/>
              <a:t>數學公式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hape 804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進階排序</a:t>
            </a:r>
            <a:r>
              <a:rPr b="0" lang="zh-CN"/>
              <a:t> (2/2)</a:t>
            </a:r>
          </a:p>
        </p:txBody>
      </p:sp>
      <p:sp>
        <p:nvSpPr>
          <p:cNvPr id="805" name="Shape 805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spcAft>
                <a:spcPts val="1000"/>
              </a:spcAft>
            </a:pPr>
            <a:r>
              <a:rPr lang="zh-CN"/>
              <a:t>此處可以設定多個排序鍵</a:t>
            </a:r>
          </a:p>
          <a:p>
            <a:pPr indent="-228600" lvl="0" marL="457200">
              <a:spcBef>
                <a:spcPts val="0"/>
              </a:spcBef>
            </a:pPr>
            <a:r>
              <a:rPr lang="zh-CN"/>
              <a:t>Calc會先依照排序鍵1排序，如果排序鍵1資料都相同，則再依照排序鍵2排序。</a:t>
            </a:r>
          </a:p>
        </p:txBody>
      </p:sp>
      <p:sp>
        <p:nvSpPr>
          <p:cNvPr id="806" name="Shape 806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7" name="Shape 80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808" name="Shape 808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2.設定排序鍵 </a:t>
            </a:r>
          </a:p>
        </p:txBody>
      </p:sp>
      <p:sp>
        <p:nvSpPr>
          <p:cNvPr id="809" name="Shape 809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10" name="Shape 8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3200" y="1905825"/>
            <a:ext cx="4229100" cy="42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Shape 815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實作時間</a:t>
            </a:r>
          </a:p>
        </p:txBody>
      </p:sp>
      <p:sp>
        <p:nvSpPr>
          <p:cNvPr id="816" name="Shape 816"/>
          <p:cNvSpPr txBox="1"/>
          <p:nvPr>
            <p:ph idx="1" type="body"/>
          </p:nvPr>
        </p:nvSpPr>
        <p:spPr>
          <a:xfrm>
            <a:off x="3667025" y="685225"/>
            <a:ext cx="5165100" cy="5406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繼續檔案「</a:t>
            </a:r>
            <a:r>
              <a:rPr lang="zh-CN" u="sng"/>
              <a:t>1b 氣象.ods</a:t>
            </a:r>
            <a:r>
              <a:rPr lang="zh-CN"/>
              <a:t>」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使用</a:t>
            </a:r>
            <a:r>
              <a:rPr b="1" lang="zh-CN">
                <a:solidFill>
                  <a:srgbClr val="980000"/>
                </a:solidFill>
              </a:rPr>
              <a:t>排序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排序鍵1:平均溫度(℃)-降序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排序鍵2:最高溫度(℃)-升序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AutoNum type="arabicPeriod"/>
            </a:pPr>
            <a:r>
              <a:rPr lang="zh-CN">
                <a:solidFill>
                  <a:schemeClr val="dk1"/>
                </a:solidFill>
              </a:rPr>
              <a:t>請問</a:t>
            </a:r>
            <a:r>
              <a:rPr lang="zh-CN" u="sng">
                <a:solidFill>
                  <a:srgbClr val="38761D"/>
                </a:solidFill>
              </a:rPr>
              <a:t>儲存格A2</a:t>
            </a:r>
            <a:r>
              <a:rPr lang="zh-CN">
                <a:solidFill>
                  <a:schemeClr val="dk1"/>
                </a:solidFill>
              </a:rPr>
              <a:t>顯示的是那個觀測站？</a:t>
            </a:r>
          </a:p>
        </p:txBody>
      </p:sp>
      <p:sp>
        <p:nvSpPr>
          <p:cNvPr id="817" name="Shape 81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Shape 822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標準篩選</a:t>
            </a:r>
            <a:r>
              <a:rPr b="0" lang="zh-CN"/>
              <a:t> (1/4)</a:t>
            </a:r>
          </a:p>
        </p:txBody>
      </p:sp>
      <p:sp>
        <p:nvSpPr>
          <p:cNvPr id="823" name="Shape 823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4" name="Shape 824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5" name="Shape 82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826" name="Shape 826"/>
          <p:cNvSpPr txBox="1"/>
          <p:nvPr>
            <p:ph idx="3" type="subTitle"/>
          </p:nvPr>
        </p:nvSpPr>
        <p:spPr>
          <a:xfrm>
            <a:off x="311700" y="1495525"/>
            <a:ext cx="65775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zh-CN"/>
              <a:t>1.選單 &gt; 資料 &gt; 更多篩選 &gt; 標準篩選</a:t>
            </a:r>
          </a:p>
        </p:txBody>
      </p:sp>
      <p:pic>
        <p:nvPicPr>
          <p:cNvPr id="827" name="Shape 8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700" y="2568802"/>
            <a:ext cx="7514598" cy="3523199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Shape 828"/>
          <p:cNvSpPr/>
          <p:nvPr/>
        </p:nvSpPr>
        <p:spPr>
          <a:xfrm>
            <a:off x="6335500" y="4436425"/>
            <a:ext cx="1715700" cy="321600"/>
          </a:xfrm>
          <a:prstGeom prst="roundRect">
            <a:avLst>
              <a:gd fmla="val 5713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9" name="Shape 829"/>
          <p:cNvSpPr/>
          <p:nvPr/>
        </p:nvSpPr>
        <p:spPr>
          <a:xfrm>
            <a:off x="6962525" y="3334325"/>
            <a:ext cx="892200" cy="819600"/>
          </a:xfrm>
          <a:prstGeom prst="wedgeEllipseCallout">
            <a:avLst>
              <a:gd fmla="val -16367" name="adj1"/>
              <a:gd fmla="val 7180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Shape 834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35" name="Shape 8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3903" y="2582976"/>
            <a:ext cx="5248600" cy="3523198"/>
          </a:xfrm>
          <a:prstGeom prst="rect">
            <a:avLst/>
          </a:prstGeom>
          <a:noFill/>
          <a:ln>
            <a:noFill/>
          </a:ln>
        </p:spPr>
      </p:pic>
      <p:sp>
        <p:nvSpPr>
          <p:cNvPr id="836" name="Shape 836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標準篩選</a:t>
            </a:r>
            <a:r>
              <a:rPr b="0" lang="zh-CN"/>
              <a:t> (2/4)</a:t>
            </a:r>
          </a:p>
        </p:txBody>
      </p:sp>
      <p:sp>
        <p:nvSpPr>
          <p:cNvPr id="837" name="Shape 837"/>
          <p:cNvSpPr txBox="1"/>
          <p:nvPr>
            <p:ph idx="1" type="body"/>
          </p:nvPr>
        </p:nvSpPr>
        <p:spPr>
          <a:xfrm>
            <a:off x="16645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lphaLcPeriod"/>
            </a:pPr>
            <a:r>
              <a:rPr lang="zh-CN"/>
              <a:t>欄位名稱:欄標籤</a:t>
            </a:r>
          </a:p>
          <a:p>
            <a:pPr indent="-228600" lvl="0" marL="457200" rtl="0">
              <a:spcBef>
                <a:spcPts val="0"/>
              </a:spcBef>
              <a:buAutoNum type="alphaLcPeriod"/>
            </a:pPr>
            <a:r>
              <a:rPr lang="zh-CN"/>
              <a:t>條件:</a:t>
            </a:r>
            <a:br>
              <a:rPr lang="zh-CN"/>
            </a:br>
            <a:r>
              <a:rPr lang="zh-CN"/>
              <a:t>&lt;= 小於與等於(以下)</a:t>
            </a:r>
            <a:br>
              <a:rPr lang="zh-CN"/>
            </a:br>
            <a:r>
              <a:rPr lang="zh-CN"/>
              <a:t>&gt;= 大於與等於(以上)</a:t>
            </a:r>
          </a:p>
          <a:p>
            <a:pPr indent="-228600" lvl="0" marL="457200" rtl="0">
              <a:spcBef>
                <a:spcPts val="0"/>
              </a:spcBef>
              <a:buAutoNum type="alphaLcPeriod"/>
            </a:pPr>
            <a:r>
              <a:rPr lang="zh-CN"/>
              <a:t>運算子: 和 / 或</a:t>
            </a:r>
          </a:p>
        </p:txBody>
      </p:sp>
      <p:sp>
        <p:nvSpPr>
          <p:cNvPr id="838" name="Shape 83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839" name="Shape 839"/>
          <p:cNvSpPr txBox="1"/>
          <p:nvPr>
            <p:ph idx="3" type="subTitle"/>
          </p:nvPr>
        </p:nvSpPr>
        <p:spPr>
          <a:xfrm>
            <a:off x="311700" y="1495525"/>
            <a:ext cx="65775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zh-CN"/>
              <a:t>2.設定篩選條件</a:t>
            </a:r>
          </a:p>
        </p:txBody>
      </p:sp>
      <p:sp>
        <p:nvSpPr>
          <p:cNvPr id="840" name="Shape 840"/>
          <p:cNvSpPr/>
          <p:nvPr/>
        </p:nvSpPr>
        <p:spPr>
          <a:xfrm>
            <a:off x="4509450" y="3513050"/>
            <a:ext cx="1974900" cy="736500"/>
          </a:xfrm>
          <a:prstGeom prst="roundRect">
            <a:avLst>
              <a:gd fmla="val 5713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1" name="Shape 841"/>
          <p:cNvSpPr/>
          <p:nvPr/>
        </p:nvSpPr>
        <p:spPr>
          <a:xfrm>
            <a:off x="5761900" y="2431675"/>
            <a:ext cx="892200" cy="819600"/>
          </a:xfrm>
          <a:prstGeom prst="wedgeEllipseCallout">
            <a:avLst>
              <a:gd fmla="val -16367" name="adj1"/>
              <a:gd fmla="val 7180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  <p:sp>
        <p:nvSpPr>
          <p:cNvPr id="842" name="Shape 842"/>
          <p:cNvSpPr/>
          <p:nvPr/>
        </p:nvSpPr>
        <p:spPr>
          <a:xfrm>
            <a:off x="6484350" y="3513050"/>
            <a:ext cx="1016700" cy="736500"/>
          </a:xfrm>
          <a:prstGeom prst="roundRect">
            <a:avLst>
              <a:gd fmla="val 5713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3" name="Shape 843"/>
          <p:cNvSpPr/>
          <p:nvPr/>
        </p:nvSpPr>
        <p:spPr>
          <a:xfrm>
            <a:off x="3849200" y="3831650"/>
            <a:ext cx="660300" cy="417900"/>
          </a:xfrm>
          <a:prstGeom prst="roundRect">
            <a:avLst>
              <a:gd fmla="val 5713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4" name="Shape 844"/>
          <p:cNvSpPr/>
          <p:nvPr/>
        </p:nvSpPr>
        <p:spPr>
          <a:xfrm>
            <a:off x="7159000" y="2369425"/>
            <a:ext cx="892200" cy="819600"/>
          </a:xfrm>
          <a:prstGeom prst="wedgeEllipseCallout">
            <a:avLst>
              <a:gd fmla="val -16367" name="adj1"/>
              <a:gd fmla="val 7180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  <p:sp>
        <p:nvSpPr>
          <p:cNvPr id="845" name="Shape 845"/>
          <p:cNvSpPr/>
          <p:nvPr/>
        </p:nvSpPr>
        <p:spPr>
          <a:xfrm>
            <a:off x="3465425" y="4600100"/>
            <a:ext cx="892200" cy="819600"/>
          </a:xfrm>
          <a:prstGeom prst="wedgeEllipseCallout">
            <a:avLst>
              <a:gd fmla="val 20923" name="adj1"/>
              <a:gd fmla="val -71236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Shape 850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標準篩選</a:t>
            </a:r>
            <a:r>
              <a:rPr b="0" lang="zh-CN"/>
              <a:t> (3/4)</a:t>
            </a:r>
          </a:p>
        </p:txBody>
      </p:sp>
      <p:sp>
        <p:nvSpPr>
          <p:cNvPr id="851" name="Shape 851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2" name="Shape 852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3" name="Shape 85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854" name="Shape 854"/>
          <p:cNvSpPr txBox="1"/>
          <p:nvPr>
            <p:ph idx="3" type="subTitle"/>
          </p:nvPr>
        </p:nvSpPr>
        <p:spPr>
          <a:xfrm>
            <a:off x="311700" y="1495525"/>
            <a:ext cx="65775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zh-CN"/>
              <a:t>3.篩選結果</a:t>
            </a:r>
          </a:p>
        </p:txBody>
      </p:sp>
      <p:pic>
        <p:nvPicPr>
          <p:cNvPr id="855" name="Shape 8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568809"/>
            <a:ext cx="8520600" cy="3493446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Shape 856"/>
          <p:cNvSpPr/>
          <p:nvPr/>
        </p:nvSpPr>
        <p:spPr>
          <a:xfrm>
            <a:off x="2807900" y="3430050"/>
            <a:ext cx="2462700" cy="2241000"/>
          </a:xfrm>
          <a:prstGeom prst="roundRect">
            <a:avLst>
              <a:gd fmla="val 5713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7" name="Shape 857"/>
          <p:cNvSpPr/>
          <p:nvPr/>
        </p:nvSpPr>
        <p:spPr>
          <a:xfrm>
            <a:off x="3489000" y="1714950"/>
            <a:ext cx="4448100" cy="1227300"/>
          </a:xfrm>
          <a:prstGeom prst="wedgeRoundRectCallout">
            <a:avLst>
              <a:gd fmla="val -28374" name="adj1"/>
              <a:gd fmla="val 88053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600"/>
              <a:t>符合篩選條件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zh-CN" sz="2600"/>
              <a:t>平均溫度(℃)為17~18之間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Shape 862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標準篩選</a:t>
            </a:r>
            <a:r>
              <a:rPr b="0" lang="zh-CN"/>
              <a:t> (4/4)</a:t>
            </a:r>
          </a:p>
        </p:txBody>
      </p:sp>
      <p:sp>
        <p:nvSpPr>
          <p:cNvPr id="863" name="Shape 863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4" name="Shape 864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5" name="Shape 86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866" name="Shape 866"/>
          <p:cNvSpPr txBox="1"/>
          <p:nvPr>
            <p:ph idx="3" type="subTitle"/>
          </p:nvPr>
        </p:nvSpPr>
        <p:spPr>
          <a:xfrm>
            <a:off x="311700" y="1495525"/>
            <a:ext cx="84345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zh-CN"/>
              <a:t>4.重設篩選: 選單 &gt; 資料 &gt; 更多篩選 &gt; 重設篩選</a:t>
            </a:r>
          </a:p>
        </p:txBody>
      </p:sp>
      <p:pic>
        <p:nvPicPr>
          <p:cNvPr id="867" name="Shape 8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4950" y="2568275"/>
            <a:ext cx="6134100" cy="3524250"/>
          </a:xfrm>
          <a:prstGeom prst="rect">
            <a:avLst/>
          </a:prstGeom>
          <a:noFill/>
          <a:ln>
            <a:noFill/>
          </a:ln>
        </p:spPr>
      </p:pic>
      <p:sp>
        <p:nvSpPr>
          <p:cNvPr id="868" name="Shape 868"/>
          <p:cNvSpPr/>
          <p:nvPr/>
        </p:nvSpPr>
        <p:spPr>
          <a:xfrm>
            <a:off x="6024225" y="4592050"/>
            <a:ext cx="1404300" cy="321600"/>
          </a:xfrm>
          <a:prstGeom prst="roundRect">
            <a:avLst>
              <a:gd fmla="val 5713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9" name="Shape 869"/>
          <p:cNvSpPr/>
          <p:nvPr/>
        </p:nvSpPr>
        <p:spPr>
          <a:xfrm>
            <a:off x="7304900" y="3562575"/>
            <a:ext cx="892200" cy="819600"/>
          </a:xfrm>
          <a:prstGeom prst="wedgeEllipseCallout">
            <a:avLst>
              <a:gd fmla="val -48924" name="adj1"/>
              <a:gd fmla="val 7180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4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Shape 874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實作時間</a:t>
            </a:r>
          </a:p>
        </p:txBody>
      </p:sp>
      <p:sp>
        <p:nvSpPr>
          <p:cNvPr id="875" name="Shape 875"/>
          <p:cNvSpPr txBox="1"/>
          <p:nvPr>
            <p:ph idx="1" type="body"/>
          </p:nvPr>
        </p:nvSpPr>
        <p:spPr>
          <a:xfrm>
            <a:off x="3667025" y="685225"/>
            <a:ext cx="5359500" cy="5406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繼續檔案「</a:t>
            </a:r>
            <a:r>
              <a:rPr lang="zh-CN" u="sng"/>
              <a:t>1b 氣象.ods</a:t>
            </a:r>
            <a:r>
              <a:rPr lang="zh-CN"/>
              <a:t>」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使用</a:t>
            </a:r>
            <a:r>
              <a:rPr b="1" lang="zh-CN">
                <a:solidFill>
                  <a:srgbClr val="980000"/>
                </a:solidFill>
              </a:rPr>
              <a:t>標準篩選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條件1:平均溫度(℃) &lt;= 16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條件2:和 平均溫度(℃)&gt;= 15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AutoNum type="arabicPeriod"/>
            </a:pPr>
            <a:r>
              <a:rPr lang="zh-CN">
                <a:solidFill>
                  <a:schemeClr val="dk1"/>
                </a:solidFill>
              </a:rPr>
              <a:t>請問篩選出那個觀測站？</a:t>
            </a:r>
          </a:p>
        </p:txBody>
      </p:sp>
      <p:sp>
        <p:nvSpPr>
          <p:cNvPr id="876" name="Shape 87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Shape 88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882" name="Shape 882"/>
          <p:cNvSpPr txBox="1"/>
          <p:nvPr>
            <p:ph idx="1" type="subTitle"/>
          </p:nvPr>
        </p:nvSpPr>
        <p:spPr>
          <a:xfrm>
            <a:off x="2444350" y="4839200"/>
            <a:ext cx="6375900" cy="154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感謝聆聽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zh-CN" sz="2800"/>
              <a:t>Open Document Format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/>
              <a:t>開放文件格式</a:t>
            </a:r>
          </a:p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311700" y="1639975"/>
            <a:ext cx="4520700" cy="44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zh-CN"/>
              <a:t>這是一種自由開放文件標準格式，已經成為ISO國際標準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zh-CN"/>
              <a:t>目的是取代微軟的私有專利格式，而讓所有人皆可自由開啟與編輯文件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CN"/>
              <a:t>適用軟體</a:t>
            </a:r>
          </a:p>
          <a:p>
            <a:pPr indent="-228600" lvl="1" marL="914400" rtl="0">
              <a:spcBef>
                <a:spcPts val="0"/>
              </a:spcBef>
              <a:buFont typeface="Arial"/>
            </a:pPr>
            <a:r>
              <a:rPr lang="zh-CN">
                <a:latin typeface="Arial"/>
                <a:ea typeface="Arial"/>
                <a:cs typeface="Arial"/>
                <a:sym typeface="Arial"/>
              </a:rPr>
              <a:t>LibreOffice, OpenOffice.org</a:t>
            </a:r>
          </a:p>
          <a:p>
            <a:pPr indent="-228600" lvl="1" marL="914400" rtl="0">
              <a:spcBef>
                <a:spcPts val="0"/>
              </a:spcBef>
              <a:buFont typeface="Arial"/>
            </a:pPr>
            <a:r>
              <a:rPr lang="zh-CN">
                <a:latin typeface="Arial"/>
                <a:ea typeface="Arial"/>
                <a:cs typeface="Arial"/>
                <a:sym typeface="Arial"/>
              </a:rPr>
              <a:t>Google Drive</a:t>
            </a:r>
          </a:p>
          <a:p>
            <a:pPr indent="-228600" lvl="1" marL="914400" rtl="0">
              <a:spcBef>
                <a:spcPts val="0"/>
              </a:spcBef>
              <a:buFont typeface="Arial"/>
            </a:pPr>
            <a:r>
              <a:rPr lang="zh-CN">
                <a:latin typeface="Arial"/>
                <a:ea typeface="Arial"/>
                <a:cs typeface="Arial"/>
                <a:sym typeface="Arial"/>
              </a:rPr>
              <a:t>Microsoft Office 2007以上</a:t>
            </a:r>
          </a:p>
        </p:txBody>
      </p:sp>
      <p:sp>
        <p:nvSpPr>
          <p:cNvPr id="238" name="Shape 23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 b="35758" l="0" r="70740" t="34853"/>
          <a:stretch/>
        </p:blipFill>
        <p:spPr>
          <a:xfrm>
            <a:off x="5178850" y="1639824"/>
            <a:ext cx="1114775" cy="1368774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/>
          <p:nvPr/>
        </p:nvSpPr>
        <p:spPr>
          <a:xfrm>
            <a:off x="6461700" y="1772362"/>
            <a:ext cx="2370600" cy="11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CN" sz="3600">
                <a:solidFill>
                  <a:srgbClr val="03669E"/>
                </a:solidFill>
              </a:rPr>
              <a:t>Writer</a:t>
            </a:r>
            <a:br>
              <a:rPr b="1" lang="zh-CN" sz="3600">
                <a:solidFill>
                  <a:srgbClr val="03669E"/>
                </a:solidFill>
              </a:rPr>
            </a:br>
            <a:r>
              <a:rPr lang="zh-CN" sz="3600">
                <a:solidFill>
                  <a:srgbClr val="03669E"/>
                </a:solidFill>
              </a:rPr>
              <a:t>(.odt)</a:t>
            </a: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 b="35758" l="35368" r="35371" t="34853"/>
          <a:stretch/>
        </p:blipFill>
        <p:spPr>
          <a:xfrm>
            <a:off x="5178850" y="3220262"/>
            <a:ext cx="1114775" cy="1368774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 txBox="1"/>
          <p:nvPr/>
        </p:nvSpPr>
        <p:spPr>
          <a:xfrm>
            <a:off x="6461700" y="3352800"/>
            <a:ext cx="2370600" cy="11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CN" sz="3600">
                <a:solidFill>
                  <a:srgbClr val="179A03"/>
                </a:solidFill>
              </a:rPr>
              <a:t>Calc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sz="3600">
                <a:solidFill>
                  <a:srgbClr val="179A03"/>
                </a:solidFill>
              </a:rPr>
              <a:t>(.ods)</a:t>
            </a:r>
          </a:p>
        </p:txBody>
      </p:sp>
      <p:pic>
        <p:nvPicPr>
          <p:cNvPr id="243" name="Shape 243"/>
          <p:cNvPicPr preferRelativeResize="0"/>
          <p:nvPr/>
        </p:nvPicPr>
        <p:blipFill rotWithShape="1">
          <a:blip r:embed="rId3">
            <a:alphaModFix/>
          </a:blip>
          <a:srcRect b="35758" l="70740" r="0" t="34853"/>
          <a:stretch/>
        </p:blipFill>
        <p:spPr>
          <a:xfrm>
            <a:off x="5178850" y="4800699"/>
            <a:ext cx="1114775" cy="1368774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6461700" y="4933237"/>
            <a:ext cx="2370600" cy="11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CN" sz="3600">
                <a:solidFill>
                  <a:srgbClr val="9B3A03"/>
                </a:solidFill>
              </a:rPr>
              <a:t>Impress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sz="3600">
                <a:solidFill>
                  <a:srgbClr val="9B3A03"/>
                </a:solidFill>
              </a:rPr>
              <a:t>(.odp)</a:t>
            </a:r>
          </a:p>
        </p:txBody>
      </p:sp>
      <p:sp>
        <p:nvSpPr>
          <p:cNvPr id="245" name="Shape 245"/>
          <p:cNvSpPr/>
          <p:nvPr/>
        </p:nvSpPr>
        <p:spPr>
          <a:xfrm>
            <a:off x="4978354" y="3088200"/>
            <a:ext cx="3316200" cy="16329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推動ODF-CNS15251為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政府文件標準格式實施計畫</a:t>
            </a:r>
          </a:p>
        </p:txBody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311700" y="2025633"/>
            <a:ext cx="8520600" cy="44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zh-CN"/>
              <a:t>【104年】各機關網站提供下載的可編輯文件應支援ODF文書格式，非可編輯者則採用PDF的文書格式。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CN"/>
              <a:t>【105年】各機關系統間、政府與企業的資料交換，須支援ODF文書格式。</a:t>
            </a:r>
          </a:p>
          <a:p>
            <a:pPr indent="-228600" lvl="0" marL="457200">
              <a:spcBef>
                <a:spcPts val="0"/>
              </a:spcBef>
              <a:buClr>
                <a:srgbClr val="FF0000"/>
              </a:buClr>
            </a:pPr>
            <a:r>
              <a:rPr lang="zh-CN">
                <a:solidFill>
                  <a:srgbClr val="FF0000"/>
                </a:solidFill>
              </a:rPr>
              <a:t>【106年】全面推動各機關使用可編輯ODF文書軟體。</a:t>
            </a:r>
          </a:p>
        </p:txBody>
      </p:sp>
      <p:sp>
        <p:nvSpPr>
          <p:cNvPr id="252" name="Shape 25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8475" y="5860324"/>
            <a:ext cx="3247050" cy="7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/>
          <p:nvPr/>
        </p:nvSpPr>
        <p:spPr>
          <a:xfrm rot="5400000">
            <a:off x="4182450" y="5123875"/>
            <a:ext cx="779100" cy="905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Shape 259"/>
          <p:cNvPicPr preferRelativeResize="0"/>
          <p:nvPr/>
        </p:nvPicPr>
        <p:blipFill rotWithShape="1">
          <a:blip r:embed="rId3">
            <a:alphaModFix/>
          </a:blip>
          <a:srcRect b="18652" l="0" r="0" t="0"/>
          <a:stretch/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</a:p>
        </p:txBody>
      </p:sp>
      <p:sp>
        <p:nvSpPr>
          <p:cNvPr id="261" name="Shape 261"/>
          <p:cNvSpPr/>
          <p:nvPr/>
        </p:nvSpPr>
        <p:spPr>
          <a:xfrm>
            <a:off x="1470375" y="4629525"/>
            <a:ext cx="6820800" cy="701100"/>
          </a:xfrm>
          <a:prstGeom prst="roundRect">
            <a:avLst>
              <a:gd fmla="val 5713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 txBox="1"/>
          <p:nvPr/>
        </p:nvSpPr>
        <p:spPr>
          <a:xfrm>
            <a:off x="696600" y="1064025"/>
            <a:ext cx="46935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CN" sz="3600">
                <a:solidFill>
                  <a:srgbClr val="FF0000"/>
                </a:solidFill>
              </a:rPr>
              <a:t>上個月的公文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/>
        </p:nvSpPr>
        <p:spPr>
          <a:xfrm>
            <a:off x="5421500" y="4427450"/>
            <a:ext cx="2131800" cy="1959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6830725" y="0"/>
            <a:ext cx="2313300" cy="27951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69" name="Shape 269"/>
          <p:cNvPicPr preferRelativeResize="0"/>
          <p:nvPr/>
        </p:nvPicPr>
        <p:blipFill rotWithShape="1">
          <a:blip r:embed="rId3">
            <a:alphaModFix/>
          </a:blip>
          <a:srcRect b="0" l="0" r="66987" t="0"/>
          <a:stretch/>
        </p:blipFill>
        <p:spPr>
          <a:xfrm>
            <a:off x="191800" y="729200"/>
            <a:ext cx="1471574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 txBox="1"/>
          <p:nvPr>
            <p:ph type="title"/>
          </p:nvPr>
        </p:nvSpPr>
        <p:spPr>
          <a:xfrm>
            <a:off x="4154625" y="1815875"/>
            <a:ext cx="4665600" cy="3484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LibreOffice</a:t>
            </a:r>
          </a:p>
          <a:p>
            <a:pPr lvl="0">
              <a:spcBef>
                <a:spcPts val="1000"/>
              </a:spcBef>
              <a:spcAft>
                <a:spcPts val="1000"/>
              </a:spcAft>
              <a:buNone/>
            </a:pPr>
            <a:r>
              <a:rPr b="0" lang="zh-CN" sz="3600"/>
              <a:t>VS.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Microsoft Office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pic>
        <p:nvPicPr>
          <p:cNvPr id="272" name="Shape 2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4925" y="4454750"/>
            <a:ext cx="1905000" cy="1905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3" name="Shape 273"/>
          <p:cNvGrpSpPr/>
          <p:nvPr/>
        </p:nvGrpSpPr>
        <p:grpSpPr>
          <a:xfrm>
            <a:off x="1517825" y="1418525"/>
            <a:ext cx="3346074" cy="1790750"/>
            <a:chOff x="1510600" y="1057575"/>
            <a:chExt cx="3346074" cy="1790750"/>
          </a:xfrm>
        </p:grpSpPr>
        <p:pic>
          <p:nvPicPr>
            <p:cNvPr id="274" name="Shape 274"/>
            <p:cNvPicPr preferRelativeResize="0"/>
            <p:nvPr/>
          </p:nvPicPr>
          <p:blipFill rotWithShape="1">
            <a:blip r:embed="rId3">
              <a:alphaModFix/>
            </a:blip>
            <a:srcRect b="45655" l="33643" r="0" t="0"/>
            <a:stretch/>
          </p:blipFill>
          <p:spPr>
            <a:xfrm>
              <a:off x="1510600" y="1057625"/>
              <a:ext cx="3247049" cy="179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" name="Shape 275"/>
            <p:cNvSpPr txBox="1"/>
            <p:nvPr/>
          </p:nvSpPr>
          <p:spPr>
            <a:xfrm>
              <a:off x="1856675" y="1057575"/>
              <a:ext cx="3000000" cy="179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b="1" lang="zh-CN" sz="4200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有差嗎？</a:t>
              </a:r>
            </a:p>
          </p:txBody>
        </p:sp>
      </p:grpSp>
      <p:sp>
        <p:nvSpPr>
          <p:cNvPr id="276" name="Shape 276"/>
          <p:cNvSpPr/>
          <p:nvPr/>
        </p:nvSpPr>
        <p:spPr>
          <a:xfrm>
            <a:off x="4783125" y="981675"/>
            <a:ext cx="3408600" cy="1145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7" name="Shape 2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3900" y="1197049"/>
            <a:ext cx="3247050" cy="7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